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298" r:id="rId4"/>
    <p:sldId id="283" r:id="rId5"/>
    <p:sldId id="297" r:id="rId6"/>
    <p:sldId id="292" r:id="rId7"/>
    <p:sldId id="293" r:id="rId8"/>
    <p:sldId id="285" r:id="rId9"/>
    <p:sldId id="296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101" d="100"/>
          <a:sy n="101" d="100"/>
        </p:scale>
        <p:origin x="126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A0E17-5C27-4A59-B392-353FBE095314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AE94F0-4A9F-4498-A2DC-B8A3DA5C2143}">
      <dgm:prSet phldrT="[Текст]"/>
      <dgm:spPr/>
      <dgm:t>
        <a:bodyPr/>
        <a:lstStyle/>
        <a:p>
          <a:r>
            <a:rPr lang="ru-RU" dirty="0"/>
            <a:t>Инициативное бюджетирование – это форма участия жителей в решении вопросов местного значения посредством определения и выбора направлений расходования бюджетных средств</a:t>
          </a:r>
        </a:p>
      </dgm:t>
    </dgm:pt>
    <dgm:pt modelId="{6ED3F914-25D7-474B-9663-F5BD75391388}" type="parTrans" cxnId="{67DED31C-37EF-4B9C-90EC-82659773305C}">
      <dgm:prSet/>
      <dgm:spPr/>
      <dgm:t>
        <a:bodyPr/>
        <a:lstStyle/>
        <a:p>
          <a:endParaRPr lang="ru-RU"/>
        </a:p>
      </dgm:t>
    </dgm:pt>
    <dgm:pt modelId="{A3CA0CD3-EBDC-415C-BA20-1C44DB6CD343}" type="sibTrans" cxnId="{67DED31C-37EF-4B9C-90EC-82659773305C}">
      <dgm:prSet/>
      <dgm:spPr/>
      <dgm:t>
        <a:bodyPr/>
        <a:lstStyle/>
        <a:p>
          <a:endParaRPr lang="ru-RU"/>
        </a:p>
      </dgm:t>
    </dgm:pt>
    <dgm:pt modelId="{D70010DF-C7FE-43CE-B474-7C77D01F9C14}">
      <dgm:prSet phldrT="[Текст]"/>
      <dgm:spPr/>
      <dgm:t>
        <a:bodyPr/>
        <a:lstStyle/>
        <a:p>
          <a:r>
            <a:rPr lang="ru-RU" dirty="0"/>
            <a:t>Главная задача участников инициативного бюджетирования - определить приоритеты в распределении изначально ограниченных финансовых ресурсов и решить конкретные вопросы, связанные с обустройством общественного пространства</a:t>
          </a:r>
        </a:p>
      </dgm:t>
    </dgm:pt>
    <dgm:pt modelId="{97110411-0EBB-40AC-8243-A05D9FC941E5}" type="parTrans" cxnId="{9FC1DAAC-7458-45BB-A954-FD29C956184E}">
      <dgm:prSet/>
      <dgm:spPr/>
      <dgm:t>
        <a:bodyPr/>
        <a:lstStyle/>
        <a:p>
          <a:endParaRPr lang="ru-RU"/>
        </a:p>
      </dgm:t>
    </dgm:pt>
    <dgm:pt modelId="{B7B71E80-0C00-4E66-ADF1-0BB471E4CE43}" type="sibTrans" cxnId="{9FC1DAAC-7458-45BB-A954-FD29C956184E}">
      <dgm:prSet/>
      <dgm:spPr/>
      <dgm:t>
        <a:bodyPr/>
        <a:lstStyle/>
        <a:p>
          <a:endParaRPr lang="ru-RU"/>
        </a:p>
      </dgm:t>
    </dgm:pt>
    <dgm:pt modelId="{058CF501-CE02-4CA2-A6A5-D7DB5CBFFFAA}" type="pres">
      <dgm:prSet presAssocID="{E1FA0E17-5C27-4A59-B392-353FBE095314}" presName="diagram" presStyleCnt="0">
        <dgm:presLayoutVars>
          <dgm:dir/>
          <dgm:resizeHandles val="exact"/>
        </dgm:presLayoutVars>
      </dgm:prSet>
      <dgm:spPr/>
    </dgm:pt>
    <dgm:pt modelId="{5AEEBA9E-1643-40FA-852E-4570412E251E}" type="pres">
      <dgm:prSet presAssocID="{5EAE94F0-4A9F-4498-A2DC-B8A3DA5C2143}" presName="node" presStyleLbl="node1" presStyleIdx="0" presStyleCnt="2" custLinFactNeighborX="361" custLinFactNeighborY="-47028">
        <dgm:presLayoutVars>
          <dgm:bulletEnabled val="1"/>
        </dgm:presLayoutVars>
      </dgm:prSet>
      <dgm:spPr/>
    </dgm:pt>
    <dgm:pt modelId="{444BD580-2BF7-4BFE-B702-A8F755A947AF}" type="pres">
      <dgm:prSet presAssocID="{A3CA0CD3-EBDC-415C-BA20-1C44DB6CD343}" presName="sibTrans" presStyleCnt="0"/>
      <dgm:spPr/>
    </dgm:pt>
    <dgm:pt modelId="{6492FE82-8F8C-4BB5-B732-199993703C44}" type="pres">
      <dgm:prSet presAssocID="{D70010DF-C7FE-43CE-B474-7C77D01F9C14}" presName="node" presStyleLbl="node1" presStyleIdx="1" presStyleCnt="2" custLinFactNeighborX="-171" custLinFactNeighborY="14709">
        <dgm:presLayoutVars>
          <dgm:bulletEnabled val="1"/>
        </dgm:presLayoutVars>
      </dgm:prSet>
      <dgm:spPr/>
    </dgm:pt>
  </dgm:ptLst>
  <dgm:cxnLst>
    <dgm:cxn modelId="{59D77E0F-80E1-4EEB-A93F-B608A201B7F9}" type="presOf" srcId="{5EAE94F0-4A9F-4498-A2DC-B8A3DA5C2143}" destId="{5AEEBA9E-1643-40FA-852E-4570412E251E}" srcOrd="0" destOrd="0" presId="urn:microsoft.com/office/officeart/2005/8/layout/default"/>
    <dgm:cxn modelId="{67DED31C-37EF-4B9C-90EC-82659773305C}" srcId="{E1FA0E17-5C27-4A59-B392-353FBE095314}" destId="{5EAE94F0-4A9F-4498-A2DC-B8A3DA5C2143}" srcOrd="0" destOrd="0" parTransId="{6ED3F914-25D7-474B-9663-F5BD75391388}" sibTransId="{A3CA0CD3-EBDC-415C-BA20-1C44DB6CD343}"/>
    <dgm:cxn modelId="{B42C4F1F-1EAB-4AB7-8D18-1F1382AF3251}" type="presOf" srcId="{D70010DF-C7FE-43CE-B474-7C77D01F9C14}" destId="{6492FE82-8F8C-4BB5-B732-199993703C44}" srcOrd="0" destOrd="0" presId="urn:microsoft.com/office/officeart/2005/8/layout/default"/>
    <dgm:cxn modelId="{9FC1DAAC-7458-45BB-A954-FD29C956184E}" srcId="{E1FA0E17-5C27-4A59-B392-353FBE095314}" destId="{D70010DF-C7FE-43CE-B474-7C77D01F9C14}" srcOrd="1" destOrd="0" parTransId="{97110411-0EBB-40AC-8243-A05D9FC941E5}" sibTransId="{B7B71E80-0C00-4E66-ADF1-0BB471E4CE43}"/>
    <dgm:cxn modelId="{5712E0CA-3355-4E34-BE4C-A37A31D836C9}" type="presOf" srcId="{E1FA0E17-5C27-4A59-B392-353FBE095314}" destId="{058CF501-CE02-4CA2-A6A5-D7DB5CBFFFAA}" srcOrd="0" destOrd="0" presId="urn:microsoft.com/office/officeart/2005/8/layout/default"/>
    <dgm:cxn modelId="{35F4BF56-3CCC-4464-809F-5DE6EC31DAEC}" type="presParOf" srcId="{058CF501-CE02-4CA2-A6A5-D7DB5CBFFFAA}" destId="{5AEEBA9E-1643-40FA-852E-4570412E251E}" srcOrd="0" destOrd="0" presId="urn:microsoft.com/office/officeart/2005/8/layout/default"/>
    <dgm:cxn modelId="{0B62B095-9AB0-46B1-A3B2-0FA1B1A22252}" type="presParOf" srcId="{058CF501-CE02-4CA2-A6A5-D7DB5CBFFFAA}" destId="{444BD580-2BF7-4BFE-B702-A8F755A947AF}" srcOrd="1" destOrd="0" presId="urn:microsoft.com/office/officeart/2005/8/layout/default"/>
    <dgm:cxn modelId="{860FAA70-9485-41C5-97C2-2823F173751F}" type="presParOf" srcId="{058CF501-CE02-4CA2-A6A5-D7DB5CBFFFAA}" destId="{6492FE82-8F8C-4BB5-B732-199993703C4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5138F-91B2-4002-A51A-E86A4D7C490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AD9880-683A-484C-9218-B74AA393AB7E}">
      <dgm:prSet phldrT="[Текст]"/>
      <dgm:spPr/>
      <dgm:t>
        <a:bodyPr/>
        <a:lstStyle/>
        <a:p>
          <a:pPr algn="ctr"/>
          <a:r>
            <a:rPr lang="ru-RU" dirty="0"/>
            <a:t>1. Проекты выдвигаются жителями муниципального образования (его части).</a:t>
          </a:r>
        </a:p>
        <a:p>
          <a:pPr algn="ctr"/>
          <a:r>
            <a:rPr lang="ru-RU" dirty="0"/>
            <a:t>2. В финансировании проектов задействован местный бюджет.</a:t>
          </a:r>
        </a:p>
        <a:p>
          <a:pPr algn="ctr"/>
          <a:r>
            <a:rPr lang="ru-RU" dirty="0"/>
            <a:t>3. Жители могут на добровольной основе принять участие в его </a:t>
          </a:r>
          <a:r>
            <a:rPr lang="ru-RU" dirty="0" err="1"/>
            <a:t>софинансировании</a:t>
          </a:r>
          <a:r>
            <a:rPr lang="ru-RU" dirty="0"/>
            <a:t> в разных формах (инициативных платежей, иных имущественных и (или) нематериальных вложений граждан).</a:t>
          </a:r>
        </a:p>
        <a:p>
          <a:pPr algn="ctr"/>
          <a:r>
            <a:rPr lang="ru-RU" dirty="0"/>
            <a:t>4. В </a:t>
          </a:r>
          <a:r>
            <a:rPr lang="ru-RU" dirty="0" err="1"/>
            <a:t>софинансировании</a:t>
          </a:r>
          <a:r>
            <a:rPr lang="ru-RU" dirty="0"/>
            <a:t> проектов могут участвовать заинтересованные индивидуальные предприниматели и юридические лица.</a:t>
          </a:r>
        </a:p>
        <a:p>
          <a:pPr algn="ctr"/>
          <a:r>
            <a:rPr lang="ru-RU" dirty="0"/>
            <a:t>5. Проекты для финансирования отбираются на основе конкурса с заранее обозначенными критериями.</a:t>
          </a:r>
        </a:p>
        <a:p>
          <a:pPr algn="ctr"/>
          <a:r>
            <a:rPr lang="ru-RU" dirty="0"/>
            <a:t>6. Мнение жителей учитывается при отборе проектов (голосованием).</a:t>
          </a:r>
        </a:p>
        <a:p>
          <a:pPr algn="ctr"/>
          <a:r>
            <a:rPr lang="ru-RU" dirty="0"/>
            <a:t>7. Жители реализуют право общественного контроля за реализацией отобранных проектов</a:t>
          </a:r>
        </a:p>
      </dgm:t>
    </dgm:pt>
    <dgm:pt modelId="{BD84B556-9941-408E-B8AF-3BD7A0A73EBB}" type="parTrans" cxnId="{4809967F-5E67-4B5E-ACCD-35D90C6670A2}">
      <dgm:prSet/>
      <dgm:spPr/>
      <dgm:t>
        <a:bodyPr/>
        <a:lstStyle/>
        <a:p>
          <a:endParaRPr lang="ru-RU"/>
        </a:p>
      </dgm:t>
    </dgm:pt>
    <dgm:pt modelId="{9FB47AC1-A319-46A8-BA6E-C8FFFB9A6AF8}" type="sibTrans" cxnId="{4809967F-5E67-4B5E-ACCD-35D90C6670A2}">
      <dgm:prSet/>
      <dgm:spPr/>
      <dgm:t>
        <a:bodyPr/>
        <a:lstStyle/>
        <a:p>
          <a:endParaRPr lang="ru-RU"/>
        </a:p>
      </dgm:t>
    </dgm:pt>
    <dgm:pt modelId="{FB8B4C2A-51E0-4031-8819-8F4D891F1081}" type="pres">
      <dgm:prSet presAssocID="{4405138F-91B2-4002-A51A-E86A4D7C4906}" presName="diagram" presStyleCnt="0">
        <dgm:presLayoutVars>
          <dgm:dir/>
          <dgm:resizeHandles val="exact"/>
        </dgm:presLayoutVars>
      </dgm:prSet>
      <dgm:spPr/>
    </dgm:pt>
    <dgm:pt modelId="{2362BC43-06EB-461A-B199-A41199A7E742}" type="pres">
      <dgm:prSet presAssocID="{4CAD9880-683A-484C-9218-B74AA393AB7E}" presName="node" presStyleLbl="node1" presStyleIdx="0" presStyleCnt="1" custScaleY="123227">
        <dgm:presLayoutVars>
          <dgm:bulletEnabled val="1"/>
        </dgm:presLayoutVars>
      </dgm:prSet>
      <dgm:spPr/>
    </dgm:pt>
  </dgm:ptLst>
  <dgm:cxnLst>
    <dgm:cxn modelId="{4809967F-5E67-4B5E-ACCD-35D90C6670A2}" srcId="{4405138F-91B2-4002-A51A-E86A4D7C4906}" destId="{4CAD9880-683A-484C-9218-B74AA393AB7E}" srcOrd="0" destOrd="0" parTransId="{BD84B556-9941-408E-B8AF-3BD7A0A73EBB}" sibTransId="{9FB47AC1-A319-46A8-BA6E-C8FFFB9A6AF8}"/>
    <dgm:cxn modelId="{57E6049D-A299-4367-8AF5-9A8B4BCF7158}" type="presOf" srcId="{4405138F-91B2-4002-A51A-E86A4D7C4906}" destId="{FB8B4C2A-51E0-4031-8819-8F4D891F1081}" srcOrd="0" destOrd="0" presId="urn:microsoft.com/office/officeart/2005/8/layout/default"/>
    <dgm:cxn modelId="{D81461E9-DA9C-44DE-850A-C32963BF3CB0}" type="presOf" srcId="{4CAD9880-683A-484C-9218-B74AA393AB7E}" destId="{2362BC43-06EB-461A-B199-A41199A7E742}" srcOrd="0" destOrd="0" presId="urn:microsoft.com/office/officeart/2005/8/layout/default"/>
    <dgm:cxn modelId="{94D0229C-D079-469E-86C6-4F34967B36BC}" type="presParOf" srcId="{FB8B4C2A-51E0-4031-8819-8F4D891F1081}" destId="{2362BC43-06EB-461A-B199-A41199A7E74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1F369-95E6-4EAE-8B15-732E26AD646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3DA845-7939-4DED-816B-84963EBFDC60}">
      <dgm:prSet phldrT="[Текст]"/>
      <dgm:spPr/>
      <dgm:t>
        <a:bodyPr/>
        <a:lstStyle/>
        <a:p>
          <a:r>
            <a:rPr lang="ru-RU" dirty="0"/>
            <a:t>Возможность решать насущные проблемы</a:t>
          </a:r>
        </a:p>
      </dgm:t>
    </dgm:pt>
    <dgm:pt modelId="{74F4973B-4581-484D-AFA5-A20856A483DA}" type="parTrans" cxnId="{3D29E07E-77FD-4B32-8F96-2F451AE3F624}">
      <dgm:prSet/>
      <dgm:spPr/>
      <dgm:t>
        <a:bodyPr/>
        <a:lstStyle/>
        <a:p>
          <a:endParaRPr lang="ru-RU"/>
        </a:p>
      </dgm:t>
    </dgm:pt>
    <dgm:pt modelId="{59050035-A91B-4A57-8511-24330AC02938}" type="sibTrans" cxnId="{3D29E07E-77FD-4B32-8F96-2F451AE3F624}">
      <dgm:prSet/>
      <dgm:spPr/>
      <dgm:t>
        <a:bodyPr/>
        <a:lstStyle/>
        <a:p>
          <a:endParaRPr lang="ru-RU"/>
        </a:p>
      </dgm:t>
    </dgm:pt>
    <dgm:pt modelId="{4DE72CDD-FC92-4F0C-8477-CB8023EB383C}">
      <dgm:prSet phldrT="[Текст]"/>
      <dgm:spPr/>
      <dgm:t>
        <a:bodyPr/>
        <a:lstStyle/>
        <a:p>
          <a:r>
            <a:rPr lang="ru-RU" dirty="0"/>
            <a:t>Эффективный инструмент мобилизации совместных усилий, реализуемый при поддержке властных институтов</a:t>
          </a:r>
        </a:p>
      </dgm:t>
    </dgm:pt>
    <dgm:pt modelId="{1D1C1D3D-8058-45DB-88E6-1F688DAEE216}" type="parTrans" cxnId="{B3F04F91-B0F8-42CC-AB94-7DB1694DDD1E}">
      <dgm:prSet/>
      <dgm:spPr/>
      <dgm:t>
        <a:bodyPr/>
        <a:lstStyle/>
        <a:p>
          <a:endParaRPr lang="ru-RU"/>
        </a:p>
      </dgm:t>
    </dgm:pt>
    <dgm:pt modelId="{97C6499C-BC15-481A-AACF-6ABFF0DAEF7F}" type="sibTrans" cxnId="{B3F04F91-B0F8-42CC-AB94-7DB1694DDD1E}">
      <dgm:prSet/>
      <dgm:spPr/>
      <dgm:t>
        <a:bodyPr/>
        <a:lstStyle/>
        <a:p>
          <a:endParaRPr lang="ru-RU"/>
        </a:p>
      </dgm:t>
    </dgm:pt>
    <dgm:pt modelId="{BE0B2BB0-F412-4E97-90F6-A231979EFA01}">
      <dgm:prSet phldrT="[Текст]"/>
      <dgm:spPr/>
      <dgm:t>
        <a:bodyPr/>
        <a:lstStyle/>
        <a:p>
          <a:r>
            <a:rPr lang="ru-RU" dirty="0"/>
            <a:t>Финансирование от муниципалитета на принципах </a:t>
          </a:r>
          <a:r>
            <a:rPr lang="ru-RU" dirty="0" err="1"/>
            <a:t>софинансирования</a:t>
          </a:r>
          <a:endParaRPr lang="ru-RU" dirty="0"/>
        </a:p>
      </dgm:t>
    </dgm:pt>
    <dgm:pt modelId="{62FFA541-632A-420A-89BC-13E813E4748E}" type="parTrans" cxnId="{8C330648-E619-43BE-A513-1752CCFE6DCF}">
      <dgm:prSet/>
      <dgm:spPr/>
      <dgm:t>
        <a:bodyPr/>
        <a:lstStyle/>
        <a:p>
          <a:endParaRPr lang="ru-RU"/>
        </a:p>
      </dgm:t>
    </dgm:pt>
    <dgm:pt modelId="{4A468AAE-5265-40BA-8964-44E1669C6EB4}" type="sibTrans" cxnId="{8C330648-E619-43BE-A513-1752CCFE6DCF}">
      <dgm:prSet/>
      <dgm:spPr/>
      <dgm:t>
        <a:bodyPr/>
        <a:lstStyle/>
        <a:p>
          <a:endParaRPr lang="ru-RU"/>
        </a:p>
      </dgm:t>
    </dgm:pt>
    <dgm:pt modelId="{829B2C5D-D404-440A-BCFF-B63D77386EEC}">
      <dgm:prSet phldrT="[Текст]"/>
      <dgm:spPr/>
      <dgm:t>
        <a:bodyPr/>
        <a:lstStyle/>
        <a:p>
          <a:r>
            <a:rPr lang="ru-RU" dirty="0"/>
            <a:t>Возможность улучшения среды обитания</a:t>
          </a:r>
        </a:p>
      </dgm:t>
    </dgm:pt>
    <dgm:pt modelId="{F3EB9525-D51C-46FC-801B-BC88B329B946}" type="parTrans" cxnId="{B0B1DCD1-E6B1-4032-B857-4F9D99A0659B}">
      <dgm:prSet/>
      <dgm:spPr/>
      <dgm:t>
        <a:bodyPr/>
        <a:lstStyle/>
        <a:p>
          <a:endParaRPr lang="ru-RU"/>
        </a:p>
      </dgm:t>
    </dgm:pt>
    <dgm:pt modelId="{C29C088A-9674-452A-A32B-39ECA349D3DE}" type="sibTrans" cxnId="{B0B1DCD1-E6B1-4032-B857-4F9D99A0659B}">
      <dgm:prSet/>
      <dgm:spPr/>
      <dgm:t>
        <a:bodyPr/>
        <a:lstStyle/>
        <a:p>
          <a:endParaRPr lang="ru-RU"/>
        </a:p>
      </dgm:t>
    </dgm:pt>
    <dgm:pt modelId="{74DC8BE8-E37D-4C70-BD4A-AF84DAB759DC}" type="pres">
      <dgm:prSet presAssocID="{DA01F369-95E6-4EAE-8B15-732E26AD646A}" presName="Name0" presStyleCnt="0">
        <dgm:presLayoutVars>
          <dgm:chMax val="7"/>
          <dgm:chPref val="7"/>
          <dgm:dir/>
        </dgm:presLayoutVars>
      </dgm:prSet>
      <dgm:spPr/>
    </dgm:pt>
    <dgm:pt modelId="{96733F50-5209-46D2-A24D-908D1187CE44}" type="pres">
      <dgm:prSet presAssocID="{DA01F369-95E6-4EAE-8B15-732E26AD646A}" presName="Name1" presStyleCnt="0"/>
      <dgm:spPr/>
    </dgm:pt>
    <dgm:pt modelId="{217AA900-BD13-4E76-A9E0-94390820A5C9}" type="pres">
      <dgm:prSet presAssocID="{DA01F369-95E6-4EAE-8B15-732E26AD646A}" presName="cycle" presStyleCnt="0"/>
      <dgm:spPr/>
    </dgm:pt>
    <dgm:pt modelId="{1DBCF2FD-234D-4C1C-8C5B-8A1981C082DC}" type="pres">
      <dgm:prSet presAssocID="{DA01F369-95E6-4EAE-8B15-732E26AD646A}" presName="srcNode" presStyleLbl="node1" presStyleIdx="0" presStyleCnt="4"/>
      <dgm:spPr/>
    </dgm:pt>
    <dgm:pt modelId="{B648B6F4-2290-4274-A4D9-809F8ADE97D2}" type="pres">
      <dgm:prSet presAssocID="{DA01F369-95E6-4EAE-8B15-732E26AD646A}" presName="conn" presStyleLbl="parChTrans1D2" presStyleIdx="0" presStyleCnt="1"/>
      <dgm:spPr/>
    </dgm:pt>
    <dgm:pt modelId="{E4CC7487-38E5-4A9F-882A-2D09976B6CB6}" type="pres">
      <dgm:prSet presAssocID="{DA01F369-95E6-4EAE-8B15-732E26AD646A}" presName="extraNode" presStyleLbl="node1" presStyleIdx="0" presStyleCnt="4"/>
      <dgm:spPr/>
    </dgm:pt>
    <dgm:pt modelId="{E9A7DC19-2E5B-4088-AA17-364CA921D865}" type="pres">
      <dgm:prSet presAssocID="{DA01F369-95E6-4EAE-8B15-732E26AD646A}" presName="dstNode" presStyleLbl="node1" presStyleIdx="0" presStyleCnt="4"/>
      <dgm:spPr/>
    </dgm:pt>
    <dgm:pt modelId="{7BD28325-7CE5-4381-AD3E-60E4292372CC}" type="pres">
      <dgm:prSet presAssocID="{3C3DA845-7939-4DED-816B-84963EBFDC60}" presName="text_1" presStyleLbl="node1" presStyleIdx="0" presStyleCnt="4" custLinFactNeighborX="-130" custLinFactNeighborY="-2930">
        <dgm:presLayoutVars>
          <dgm:bulletEnabled val="1"/>
        </dgm:presLayoutVars>
      </dgm:prSet>
      <dgm:spPr/>
    </dgm:pt>
    <dgm:pt modelId="{D3A8DD39-A6FA-4C5B-8F60-B1DA4A040D77}" type="pres">
      <dgm:prSet presAssocID="{3C3DA845-7939-4DED-816B-84963EBFDC60}" presName="accent_1" presStyleCnt="0"/>
      <dgm:spPr/>
    </dgm:pt>
    <dgm:pt modelId="{4C9FA260-2680-4213-95BC-BB85AED770A1}" type="pres">
      <dgm:prSet presAssocID="{3C3DA845-7939-4DED-816B-84963EBFDC60}" presName="accentRepeatNode" presStyleLbl="solidFgAcc1" presStyleIdx="0" presStyleCnt="4"/>
      <dgm:spPr/>
    </dgm:pt>
    <dgm:pt modelId="{DD2DA51F-87C7-49CD-A0BE-2E0CDA613266}" type="pres">
      <dgm:prSet presAssocID="{4DE72CDD-FC92-4F0C-8477-CB8023EB383C}" presName="text_2" presStyleLbl="node1" presStyleIdx="1" presStyleCnt="4">
        <dgm:presLayoutVars>
          <dgm:bulletEnabled val="1"/>
        </dgm:presLayoutVars>
      </dgm:prSet>
      <dgm:spPr/>
    </dgm:pt>
    <dgm:pt modelId="{17E08259-36A5-40AA-9F42-63757BEE2465}" type="pres">
      <dgm:prSet presAssocID="{4DE72CDD-FC92-4F0C-8477-CB8023EB383C}" presName="accent_2" presStyleCnt="0"/>
      <dgm:spPr/>
    </dgm:pt>
    <dgm:pt modelId="{21135AED-C1F6-44AF-9F4D-B473C8CE3956}" type="pres">
      <dgm:prSet presAssocID="{4DE72CDD-FC92-4F0C-8477-CB8023EB383C}" presName="accentRepeatNode" presStyleLbl="solidFgAcc1" presStyleIdx="1" presStyleCnt="4"/>
      <dgm:spPr/>
    </dgm:pt>
    <dgm:pt modelId="{6CF6EBFB-69D9-44E7-9EB2-C0EC8276D77A}" type="pres">
      <dgm:prSet presAssocID="{BE0B2BB0-F412-4E97-90F6-A231979EFA01}" presName="text_3" presStyleLbl="node1" presStyleIdx="2" presStyleCnt="4">
        <dgm:presLayoutVars>
          <dgm:bulletEnabled val="1"/>
        </dgm:presLayoutVars>
      </dgm:prSet>
      <dgm:spPr/>
    </dgm:pt>
    <dgm:pt modelId="{9D78BABB-FACB-4515-B3F5-880E17D6A008}" type="pres">
      <dgm:prSet presAssocID="{BE0B2BB0-F412-4E97-90F6-A231979EFA01}" presName="accent_3" presStyleCnt="0"/>
      <dgm:spPr/>
    </dgm:pt>
    <dgm:pt modelId="{24CA5213-07D3-403C-A83E-C826073F532C}" type="pres">
      <dgm:prSet presAssocID="{BE0B2BB0-F412-4E97-90F6-A231979EFA01}" presName="accentRepeatNode" presStyleLbl="solidFgAcc1" presStyleIdx="2" presStyleCnt="4"/>
      <dgm:spPr/>
    </dgm:pt>
    <dgm:pt modelId="{7887F6B5-5680-4E58-8063-111778347E98}" type="pres">
      <dgm:prSet presAssocID="{829B2C5D-D404-440A-BCFF-B63D77386EEC}" presName="text_4" presStyleLbl="node1" presStyleIdx="3" presStyleCnt="4">
        <dgm:presLayoutVars>
          <dgm:bulletEnabled val="1"/>
        </dgm:presLayoutVars>
      </dgm:prSet>
      <dgm:spPr/>
    </dgm:pt>
    <dgm:pt modelId="{EC83412D-E501-4A05-B4E5-2C3E47434965}" type="pres">
      <dgm:prSet presAssocID="{829B2C5D-D404-440A-BCFF-B63D77386EEC}" presName="accent_4" presStyleCnt="0"/>
      <dgm:spPr/>
    </dgm:pt>
    <dgm:pt modelId="{512E9598-9D7A-4D04-9796-B8ACBE1317BD}" type="pres">
      <dgm:prSet presAssocID="{829B2C5D-D404-440A-BCFF-B63D77386EEC}" presName="accentRepeatNode" presStyleLbl="solidFgAcc1" presStyleIdx="3" presStyleCnt="4"/>
      <dgm:spPr/>
    </dgm:pt>
  </dgm:ptLst>
  <dgm:cxnLst>
    <dgm:cxn modelId="{3B353428-C310-4255-B66E-7A9723E190C5}" type="presOf" srcId="{DA01F369-95E6-4EAE-8B15-732E26AD646A}" destId="{74DC8BE8-E37D-4C70-BD4A-AF84DAB759DC}" srcOrd="0" destOrd="0" presId="urn:microsoft.com/office/officeart/2008/layout/VerticalCurvedList"/>
    <dgm:cxn modelId="{8C330648-E619-43BE-A513-1752CCFE6DCF}" srcId="{DA01F369-95E6-4EAE-8B15-732E26AD646A}" destId="{BE0B2BB0-F412-4E97-90F6-A231979EFA01}" srcOrd="2" destOrd="0" parTransId="{62FFA541-632A-420A-89BC-13E813E4748E}" sibTransId="{4A468AAE-5265-40BA-8964-44E1669C6EB4}"/>
    <dgm:cxn modelId="{5518F04B-250A-4F4B-8D58-C92A1F7B8B03}" type="presOf" srcId="{4DE72CDD-FC92-4F0C-8477-CB8023EB383C}" destId="{DD2DA51F-87C7-49CD-A0BE-2E0CDA613266}" srcOrd="0" destOrd="0" presId="urn:microsoft.com/office/officeart/2008/layout/VerticalCurvedList"/>
    <dgm:cxn modelId="{93FA9F4C-E710-4769-BCFF-19B616DADB6E}" type="presOf" srcId="{829B2C5D-D404-440A-BCFF-B63D77386EEC}" destId="{7887F6B5-5680-4E58-8063-111778347E98}" srcOrd="0" destOrd="0" presId="urn:microsoft.com/office/officeart/2008/layout/VerticalCurvedList"/>
    <dgm:cxn modelId="{3D29E07E-77FD-4B32-8F96-2F451AE3F624}" srcId="{DA01F369-95E6-4EAE-8B15-732E26AD646A}" destId="{3C3DA845-7939-4DED-816B-84963EBFDC60}" srcOrd="0" destOrd="0" parTransId="{74F4973B-4581-484D-AFA5-A20856A483DA}" sibTransId="{59050035-A91B-4A57-8511-24330AC02938}"/>
    <dgm:cxn modelId="{B3F04F91-B0F8-42CC-AB94-7DB1694DDD1E}" srcId="{DA01F369-95E6-4EAE-8B15-732E26AD646A}" destId="{4DE72CDD-FC92-4F0C-8477-CB8023EB383C}" srcOrd="1" destOrd="0" parTransId="{1D1C1D3D-8058-45DB-88E6-1F688DAEE216}" sibTransId="{97C6499C-BC15-481A-AACF-6ABFF0DAEF7F}"/>
    <dgm:cxn modelId="{35D575A7-DDC7-4440-A469-4F5E09FC1C0B}" type="presOf" srcId="{59050035-A91B-4A57-8511-24330AC02938}" destId="{B648B6F4-2290-4274-A4D9-809F8ADE97D2}" srcOrd="0" destOrd="0" presId="urn:microsoft.com/office/officeart/2008/layout/VerticalCurvedList"/>
    <dgm:cxn modelId="{B0B1DCD1-E6B1-4032-B857-4F9D99A0659B}" srcId="{DA01F369-95E6-4EAE-8B15-732E26AD646A}" destId="{829B2C5D-D404-440A-BCFF-B63D77386EEC}" srcOrd="3" destOrd="0" parTransId="{F3EB9525-D51C-46FC-801B-BC88B329B946}" sibTransId="{C29C088A-9674-452A-A32B-39ECA349D3DE}"/>
    <dgm:cxn modelId="{3EC7F9F0-85AB-4EFF-80DF-0406D8364672}" type="presOf" srcId="{BE0B2BB0-F412-4E97-90F6-A231979EFA01}" destId="{6CF6EBFB-69D9-44E7-9EB2-C0EC8276D77A}" srcOrd="0" destOrd="0" presId="urn:microsoft.com/office/officeart/2008/layout/VerticalCurvedList"/>
    <dgm:cxn modelId="{6E1656FA-C519-462B-80D6-17669ACFD45F}" type="presOf" srcId="{3C3DA845-7939-4DED-816B-84963EBFDC60}" destId="{7BD28325-7CE5-4381-AD3E-60E4292372CC}" srcOrd="0" destOrd="0" presId="urn:microsoft.com/office/officeart/2008/layout/VerticalCurvedList"/>
    <dgm:cxn modelId="{51E45936-D797-4BFC-A1CE-55C21D418AA2}" type="presParOf" srcId="{74DC8BE8-E37D-4C70-BD4A-AF84DAB759DC}" destId="{96733F50-5209-46D2-A24D-908D1187CE44}" srcOrd="0" destOrd="0" presId="urn:microsoft.com/office/officeart/2008/layout/VerticalCurvedList"/>
    <dgm:cxn modelId="{EAC4C602-226F-4847-B7D9-C37906A030B4}" type="presParOf" srcId="{96733F50-5209-46D2-A24D-908D1187CE44}" destId="{217AA900-BD13-4E76-A9E0-94390820A5C9}" srcOrd="0" destOrd="0" presId="urn:microsoft.com/office/officeart/2008/layout/VerticalCurvedList"/>
    <dgm:cxn modelId="{CE9DA28B-6F1E-478C-9CB4-E0E769D9C221}" type="presParOf" srcId="{217AA900-BD13-4E76-A9E0-94390820A5C9}" destId="{1DBCF2FD-234D-4C1C-8C5B-8A1981C082DC}" srcOrd="0" destOrd="0" presId="urn:microsoft.com/office/officeart/2008/layout/VerticalCurvedList"/>
    <dgm:cxn modelId="{962A247F-96CD-459F-9D7C-78654F7F1227}" type="presParOf" srcId="{217AA900-BD13-4E76-A9E0-94390820A5C9}" destId="{B648B6F4-2290-4274-A4D9-809F8ADE97D2}" srcOrd="1" destOrd="0" presId="urn:microsoft.com/office/officeart/2008/layout/VerticalCurvedList"/>
    <dgm:cxn modelId="{29CA9AC6-A79E-4463-B062-BC7CEABEF1F9}" type="presParOf" srcId="{217AA900-BD13-4E76-A9E0-94390820A5C9}" destId="{E4CC7487-38E5-4A9F-882A-2D09976B6CB6}" srcOrd="2" destOrd="0" presId="urn:microsoft.com/office/officeart/2008/layout/VerticalCurvedList"/>
    <dgm:cxn modelId="{C2EB1F82-3EAE-45E6-A78D-C9452D93B259}" type="presParOf" srcId="{217AA900-BD13-4E76-A9E0-94390820A5C9}" destId="{E9A7DC19-2E5B-4088-AA17-364CA921D865}" srcOrd="3" destOrd="0" presId="urn:microsoft.com/office/officeart/2008/layout/VerticalCurvedList"/>
    <dgm:cxn modelId="{D185C836-B55C-4FA3-A943-948540A81B8D}" type="presParOf" srcId="{96733F50-5209-46D2-A24D-908D1187CE44}" destId="{7BD28325-7CE5-4381-AD3E-60E4292372CC}" srcOrd="1" destOrd="0" presId="urn:microsoft.com/office/officeart/2008/layout/VerticalCurvedList"/>
    <dgm:cxn modelId="{C8483000-800A-4F78-BF97-8708952CAD70}" type="presParOf" srcId="{96733F50-5209-46D2-A24D-908D1187CE44}" destId="{D3A8DD39-A6FA-4C5B-8F60-B1DA4A040D77}" srcOrd="2" destOrd="0" presId="urn:microsoft.com/office/officeart/2008/layout/VerticalCurvedList"/>
    <dgm:cxn modelId="{09A7BC71-E151-4C59-B869-EC2A8A87CF58}" type="presParOf" srcId="{D3A8DD39-A6FA-4C5B-8F60-B1DA4A040D77}" destId="{4C9FA260-2680-4213-95BC-BB85AED770A1}" srcOrd="0" destOrd="0" presId="urn:microsoft.com/office/officeart/2008/layout/VerticalCurvedList"/>
    <dgm:cxn modelId="{A85E188A-FC1E-4923-9FED-B0AF2D5294FB}" type="presParOf" srcId="{96733F50-5209-46D2-A24D-908D1187CE44}" destId="{DD2DA51F-87C7-49CD-A0BE-2E0CDA613266}" srcOrd="3" destOrd="0" presId="urn:microsoft.com/office/officeart/2008/layout/VerticalCurvedList"/>
    <dgm:cxn modelId="{3ADD655C-7534-4844-953D-573E69A255FA}" type="presParOf" srcId="{96733F50-5209-46D2-A24D-908D1187CE44}" destId="{17E08259-36A5-40AA-9F42-63757BEE2465}" srcOrd="4" destOrd="0" presId="urn:microsoft.com/office/officeart/2008/layout/VerticalCurvedList"/>
    <dgm:cxn modelId="{F3966680-172C-49F9-A6E2-E3530C7994CF}" type="presParOf" srcId="{17E08259-36A5-40AA-9F42-63757BEE2465}" destId="{21135AED-C1F6-44AF-9F4D-B473C8CE3956}" srcOrd="0" destOrd="0" presId="urn:microsoft.com/office/officeart/2008/layout/VerticalCurvedList"/>
    <dgm:cxn modelId="{734176DD-3D12-46E7-BD6F-3C2491F67D8D}" type="presParOf" srcId="{96733F50-5209-46D2-A24D-908D1187CE44}" destId="{6CF6EBFB-69D9-44E7-9EB2-C0EC8276D77A}" srcOrd="5" destOrd="0" presId="urn:microsoft.com/office/officeart/2008/layout/VerticalCurvedList"/>
    <dgm:cxn modelId="{9AE55DE1-478E-4BBA-9545-2F92B19364A0}" type="presParOf" srcId="{96733F50-5209-46D2-A24D-908D1187CE44}" destId="{9D78BABB-FACB-4515-B3F5-880E17D6A008}" srcOrd="6" destOrd="0" presId="urn:microsoft.com/office/officeart/2008/layout/VerticalCurvedList"/>
    <dgm:cxn modelId="{BC7BADAC-EBCC-4941-8A9B-C7577A84C7E6}" type="presParOf" srcId="{9D78BABB-FACB-4515-B3F5-880E17D6A008}" destId="{24CA5213-07D3-403C-A83E-C826073F532C}" srcOrd="0" destOrd="0" presId="urn:microsoft.com/office/officeart/2008/layout/VerticalCurvedList"/>
    <dgm:cxn modelId="{06C989D4-2E4D-4FA4-A746-0BE16B0EBAE0}" type="presParOf" srcId="{96733F50-5209-46D2-A24D-908D1187CE44}" destId="{7887F6B5-5680-4E58-8063-111778347E98}" srcOrd="7" destOrd="0" presId="urn:microsoft.com/office/officeart/2008/layout/VerticalCurvedList"/>
    <dgm:cxn modelId="{5E120873-A3ED-44CE-BE95-30ED19EF3F7F}" type="presParOf" srcId="{96733F50-5209-46D2-A24D-908D1187CE44}" destId="{EC83412D-E501-4A05-B4E5-2C3E47434965}" srcOrd="8" destOrd="0" presId="urn:microsoft.com/office/officeart/2008/layout/VerticalCurvedList"/>
    <dgm:cxn modelId="{877CDC14-2E4B-480A-8FB6-671D8E1A2E2F}" type="presParOf" srcId="{EC83412D-E501-4A05-B4E5-2C3E47434965}" destId="{512E9598-9D7A-4D04-9796-B8ACBE1317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EBA9E-1643-40FA-852E-4570412E251E}">
      <dsp:nvSpPr>
        <dsp:cNvPr id="0" name=""/>
        <dsp:cNvSpPr/>
      </dsp:nvSpPr>
      <dsp:spPr>
        <a:xfrm>
          <a:off x="332765" y="0"/>
          <a:ext cx="4841537" cy="2904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Инициативное бюджетирование – это форма участия жителей в решении вопросов местного значения посредством определения и выбора направлений расходования бюджетных средств</a:t>
          </a:r>
        </a:p>
      </dsp:txBody>
      <dsp:txXfrm>
        <a:off x="332765" y="0"/>
        <a:ext cx="4841537" cy="2904922"/>
      </dsp:txXfrm>
    </dsp:sp>
    <dsp:sp modelId="{6492FE82-8F8C-4BB5-B732-199993703C44}">
      <dsp:nvSpPr>
        <dsp:cNvPr id="0" name=""/>
        <dsp:cNvSpPr/>
      </dsp:nvSpPr>
      <dsp:spPr>
        <a:xfrm>
          <a:off x="307008" y="3391102"/>
          <a:ext cx="4841537" cy="2904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Главная задача участников инициативного бюджетирования - определить приоритеты в распределении изначально ограниченных финансовых ресурсов и решить конкретные вопросы, связанные с обустройством общественного пространства</a:t>
          </a:r>
        </a:p>
      </dsp:txBody>
      <dsp:txXfrm>
        <a:off x="307008" y="3391102"/>
        <a:ext cx="4841537" cy="2904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2BC43-06EB-461A-B199-A41199A7E742}">
      <dsp:nvSpPr>
        <dsp:cNvPr id="0" name=""/>
        <dsp:cNvSpPr/>
      </dsp:nvSpPr>
      <dsp:spPr>
        <a:xfrm>
          <a:off x="358038" y="1527"/>
          <a:ext cx="4756034" cy="3516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1. Проекты выдвигаются жителями муниципального образования (его части).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2. В финансировании проектов задействован местный бюджет.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3. Жители могут на добровольной основе принять участие в его </a:t>
          </a:r>
          <a:r>
            <a:rPr lang="ru-RU" sz="1300" kern="1200" dirty="0" err="1"/>
            <a:t>софинансировании</a:t>
          </a:r>
          <a:r>
            <a:rPr lang="ru-RU" sz="1300" kern="1200" dirty="0"/>
            <a:t> в разных формах (инициативных платежей, иных имущественных и (или) нематериальных вложений граждан).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4. В </a:t>
          </a:r>
          <a:r>
            <a:rPr lang="ru-RU" sz="1300" kern="1200" dirty="0" err="1"/>
            <a:t>софинансировании</a:t>
          </a:r>
          <a:r>
            <a:rPr lang="ru-RU" sz="1300" kern="1200" dirty="0"/>
            <a:t> проектов могут участвовать заинтересованные индивидуальные предприниматели и юридические лица.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5. Проекты для финансирования отбираются на основе конкурса с заранее обозначенными критериями.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6. Мнение жителей учитывается при отборе проектов (голосованием).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7. Жители реализуют право общественного контроля за реализацией отобранных проектов</a:t>
          </a:r>
        </a:p>
      </dsp:txBody>
      <dsp:txXfrm>
        <a:off x="358038" y="1527"/>
        <a:ext cx="4756034" cy="3516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8B6F4-2290-4274-A4D9-809F8ADE97D2}">
      <dsp:nvSpPr>
        <dsp:cNvPr id="0" name=""/>
        <dsp:cNvSpPr/>
      </dsp:nvSpPr>
      <dsp:spPr>
        <a:xfrm>
          <a:off x="-4552428" y="-698036"/>
          <a:ext cx="5423032" cy="5423032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28325-7CE5-4381-AD3E-60E4292372CC}">
      <dsp:nvSpPr>
        <dsp:cNvPr id="0" name=""/>
        <dsp:cNvSpPr/>
      </dsp:nvSpPr>
      <dsp:spPr>
        <a:xfrm>
          <a:off x="446114" y="291441"/>
          <a:ext cx="7617381" cy="619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Возможность решать насущные проблемы</a:t>
          </a:r>
        </a:p>
      </dsp:txBody>
      <dsp:txXfrm>
        <a:off x="446114" y="291441"/>
        <a:ext cx="7617381" cy="619507"/>
      </dsp:txXfrm>
    </dsp:sp>
    <dsp:sp modelId="{4C9FA260-2680-4213-95BC-BB85AED770A1}">
      <dsp:nvSpPr>
        <dsp:cNvPr id="0" name=""/>
        <dsp:cNvSpPr/>
      </dsp:nvSpPr>
      <dsp:spPr>
        <a:xfrm>
          <a:off x="68824" y="232154"/>
          <a:ext cx="774384" cy="774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DA51F-87C7-49CD-A0BE-2E0CDA613266}">
      <dsp:nvSpPr>
        <dsp:cNvPr id="0" name=""/>
        <dsp:cNvSpPr/>
      </dsp:nvSpPr>
      <dsp:spPr>
        <a:xfrm>
          <a:off x="811194" y="1239014"/>
          <a:ext cx="7262203" cy="619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Эффективный инструмент мобилизации совместных усилий, реализуемый при поддержке властных институтов</a:t>
          </a:r>
        </a:p>
      </dsp:txBody>
      <dsp:txXfrm>
        <a:off x="811194" y="1239014"/>
        <a:ext cx="7262203" cy="619507"/>
      </dsp:txXfrm>
    </dsp:sp>
    <dsp:sp modelId="{21135AED-C1F6-44AF-9F4D-B473C8CE3956}">
      <dsp:nvSpPr>
        <dsp:cNvPr id="0" name=""/>
        <dsp:cNvSpPr/>
      </dsp:nvSpPr>
      <dsp:spPr>
        <a:xfrm>
          <a:off x="424002" y="1161576"/>
          <a:ext cx="774384" cy="774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6EBFB-69D9-44E7-9EB2-C0EC8276D77A}">
      <dsp:nvSpPr>
        <dsp:cNvPr id="0" name=""/>
        <dsp:cNvSpPr/>
      </dsp:nvSpPr>
      <dsp:spPr>
        <a:xfrm>
          <a:off x="811194" y="2168436"/>
          <a:ext cx="7262203" cy="619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Финансирование от муниципалитета на принципах </a:t>
          </a:r>
          <a:r>
            <a:rPr lang="ru-RU" sz="1800" kern="1200" dirty="0" err="1"/>
            <a:t>софинансирования</a:t>
          </a:r>
          <a:endParaRPr lang="ru-RU" sz="1800" kern="1200" dirty="0"/>
        </a:p>
      </dsp:txBody>
      <dsp:txXfrm>
        <a:off x="811194" y="2168436"/>
        <a:ext cx="7262203" cy="619507"/>
      </dsp:txXfrm>
    </dsp:sp>
    <dsp:sp modelId="{24CA5213-07D3-403C-A83E-C826073F532C}">
      <dsp:nvSpPr>
        <dsp:cNvPr id="0" name=""/>
        <dsp:cNvSpPr/>
      </dsp:nvSpPr>
      <dsp:spPr>
        <a:xfrm>
          <a:off x="424002" y="2090998"/>
          <a:ext cx="774384" cy="774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7F6B5-5680-4E58-8063-111778347E98}">
      <dsp:nvSpPr>
        <dsp:cNvPr id="0" name=""/>
        <dsp:cNvSpPr/>
      </dsp:nvSpPr>
      <dsp:spPr>
        <a:xfrm>
          <a:off x="456016" y="3097859"/>
          <a:ext cx="7617381" cy="619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Возможность улучшения среды обитания</a:t>
          </a:r>
        </a:p>
      </dsp:txBody>
      <dsp:txXfrm>
        <a:off x="456016" y="3097859"/>
        <a:ext cx="7617381" cy="619507"/>
      </dsp:txXfrm>
    </dsp:sp>
    <dsp:sp modelId="{512E9598-9D7A-4D04-9796-B8ACBE1317BD}">
      <dsp:nvSpPr>
        <dsp:cNvPr id="0" name=""/>
        <dsp:cNvSpPr/>
      </dsp:nvSpPr>
      <dsp:spPr>
        <a:xfrm>
          <a:off x="68824" y="3020420"/>
          <a:ext cx="774384" cy="774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29.05.2019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87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6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29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15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0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3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0" y="6389775"/>
            <a:ext cx="432000" cy="432000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6371351"/>
            <a:ext cx="432000" cy="432000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-200" y="6371351"/>
            <a:ext cx="432000" cy="432000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0" y="6371351"/>
            <a:ext cx="432000" cy="432000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371351"/>
            <a:ext cx="432000" cy="432000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88277"/>
            <a:ext cx="432000" cy="432000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400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88277"/>
            <a:ext cx="432000" cy="432000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0" y="6419895"/>
            <a:ext cx="432000" cy="432000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0" y="6384084"/>
            <a:ext cx="432000" cy="432000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6371350"/>
            <a:ext cx="432000" cy="432000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-2" y="6399013"/>
            <a:ext cx="432000" cy="432000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780100" y="6355633"/>
            <a:ext cx="1979897" cy="50236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10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ГОРОДСКОЕ ПОСЕЛЕНИЕ ФЕДОРОВСКИЙ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03802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6BEB56-6A30-42EE-875B-F0DEFDE77AA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759996" y="6318042"/>
            <a:ext cx="432000" cy="5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руг из сцепленных рук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2" y="1"/>
            <a:ext cx="9780588" cy="6315074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40717"/>
            <a:ext cx="8991600" cy="1261295"/>
          </a:xfrm>
        </p:spPr>
        <p:txBody>
          <a:bodyPr rtlCol="0"/>
          <a:lstStyle/>
          <a:p>
            <a:pPr rtl="0">
              <a:lnSpc>
                <a:spcPts val="6200"/>
              </a:lnSpc>
            </a:pPr>
            <a:r>
              <a:rPr lang="ru-RU" sz="5000" dirty="0"/>
              <a:t>Инициативное бюджетирование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1788CD9-7A11-4339-ADAB-4C6D7F824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02012"/>
            <a:ext cx="6580188" cy="580921"/>
          </a:xfrm>
        </p:spPr>
        <p:txBody>
          <a:bodyPr/>
          <a:lstStyle/>
          <a:p>
            <a:pPr algn="ctr"/>
            <a:r>
              <a:rPr lang="ru-RU" dirty="0"/>
              <a:t>городского поселения Федоровский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6EFE5D8-4534-4FAE-AFA7-596780BD98D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2093574"/>
              </p:ext>
            </p:extLst>
          </p:nvPr>
        </p:nvGraphicFramePr>
        <p:xfrm>
          <a:off x="431800" y="0"/>
          <a:ext cx="5472113" cy="629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8"/>
          <a:srcRect/>
          <a:stretch>
            <a:fillRect/>
          </a:stretch>
        </p:blipFill>
        <p:spPr>
          <a:xfrm>
            <a:off x="6096000" y="-1"/>
            <a:ext cx="6096000" cy="6296026"/>
          </a:xfrm>
        </p:spPr>
      </p:pic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681" y="309125"/>
            <a:ext cx="4648200" cy="985000"/>
          </a:xfrm>
        </p:spPr>
        <p:txBody>
          <a:bodyPr rtlCol="0"/>
          <a:lstStyle/>
          <a:p>
            <a:pPr rtl="0"/>
            <a:r>
              <a:rPr lang="ru-RU" dirty="0"/>
              <a:t>Инициативное бюджетирование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87301" y="1294125"/>
            <a:ext cx="4648200" cy="1162800"/>
          </a:xfrm>
          <a:noFill/>
        </p:spPr>
        <p:txBody>
          <a:bodyPr rtlCol="0"/>
          <a:lstStyle/>
          <a:p>
            <a:pPr algn="ctr" rtl="0"/>
            <a:r>
              <a:rPr lang="ru-RU" sz="3200" dirty="0"/>
              <a:t>Что это?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0" y="6426000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2B3FA97-AC4D-4E38-99B6-8EB875A80C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8000"/>
                    </a14:imgEffect>
                    <a14:imgEffect>
                      <a14:brightnessContrast bright="16000" contrast="-48000"/>
                    </a14:imgEffect>
                  </a14:imgLayer>
                </a14:imgProps>
              </a:ext>
            </a:extLst>
          </a:blip>
          <a:srcRect l="18024" r="18024"/>
          <a:stretch>
            <a:fillRect/>
          </a:stretch>
        </p:blipFill>
        <p:spPr>
          <a:xfrm>
            <a:off x="0" y="0"/>
            <a:ext cx="6096000" cy="6276975"/>
          </a:xfrm>
        </p:spPr>
      </p:pic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700" y="1576180"/>
            <a:ext cx="6641900" cy="1124345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3000" dirty="0"/>
              <a:t>Основные   критерии   отнесения   практики   к инициативному   бюджетированию:</a:t>
            </a:r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62BEE4DB-673C-47EB-A6ED-C3A18C5017E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4663033"/>
              </p:ext>
            </p:extLst>
          </p:nvPr>
        </p:nvGraphicFramePr>
        <p:xfrm>
          <a:off x="6415088" y="2757488"/>
          <a:ext cx="5472112" cy="351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ол с компьютером, телефоном, книгами и т. д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0588" cy="627697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700" y="1793496"/>
            <a:ext cx="5956300" cy="3435729"/>
          </a:xfrm>
        </p:spPr>
        <p:txBody>
          <a:bodyPr rtlCol="0"/>
          <a:lstStyle/>
          <a:p>
            <a:pPr algn="ctr">
              <a:lnSpc>
                <a:spcPts val="6000"/>
              </a:lnSpc>
            </a:pPr>
            <a:r>
              <a:rPr lang="ru-RU" sz="5400" dirty="0"/>
              <a:t>Эффекты от внедрения инициативного бюджетирования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F652014-B1D7-4C73-BC31-AE0B53AC0E8E}"/>
              </a:ext>
            </a:extLst>
          </p:cNvPr>
          <p:cNvSpPr/>
          <p:nvPr/>
        </p:nvSpPr>
        <p:spPr>
          <a:xfrm>
            <a:off x="276836" y="243281"/>
            <a:ext cx="3548543" cy="25418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ЭКОНОМИЧЕСКИЕ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Повышение эффективности расходования бюджетных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Повышение сохранности реализованных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Привлечение дополнительного финансирования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05158CB-9B4F-4276-B2A3-032537EB5947}"/>
              </a:ext>
            </a:extLst>
          </p:cNvPr>
          <p:cNvSpPr/>
          <p:nvPr/>
        </p:nvSpPr>
        <p:spPr>
          <a:xfrm>
            <a:off x="2051107" y="3051497"/>
            <a:ext cx="3760948" cy="25418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СОЦИАЛЬНЫЕ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Формирование лояльности граждан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Рост вовлеченности граждан в бюджетный процесс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Повышение уровня доверия к власти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Снижение иждивенческих настроений со стороны населения и активизация его участия в местном развитии</a:t>
            </a: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947442-5513-487D-A02E-908CBED095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9000"/>
                    </a14:imgEffect>
                    <a14:imgEffect>
                      <a14:brightnessContrast bright="27000" contrast="-34000"/>
                    </a14:imgEffect>
                  </a14:imgLayer>
                </a14:imgProps>
              </a:ext>
            </a:extLst>
          </a:blip>
          <a:srcRect t="6656" b="6656"/>
          <a:stretch>
            <a:fillRect/>
          </a:stretch>
        </p:blipFill>
        <p:spPr>
          <a:xfrm>
            <a:off x="2411412" y="0"/>
            <a:ext cx="9780588" cy="6296025"/>
          </a:xfrm>
          <a:effectLst>
            <a:softEdge rad="0"/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11400"/>
            <a:ext cx="4903599" cy="1600025"/>
          </a:xfrm>
        </p:spPr>
        <p:txBody>
          <a:bodyPr rtlCol="0"/>
          <a:lstStyle/>
          <a:p>
            <a:pPr rtl="0">
              <a:lnSpc>
                <a:spcPts val="5200"/>
              </a:lnSpc>
            </a:pPr>
            <a:r>
              <a:rPr lang="ru-RU" sz="4500" dirty="0"/>
              <a:t>инициативного бюджетирования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9" y="2758311"/>
            <a:ext cx="4902200" cy="861190"/>
          </a:xfrm>
        </p:spPr>
        <p:txBody>
          <a:bodyPr rtlCol="0"/>
          <a:lstStyle/>
          <a:p>
            <a:r>
              <a:rPr lang="ru-RU" sz="4500" dirty="0"/>
              <a:t>Принципы</a:t>
            </a:r>
            <a:r>
              <a:rPr lang="ru-RU" dirty="0"/>
              <a:t>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13" name="Облачко с текстом: овальное 12">
            <a:extLst>
              <a:ext uri="{FF2B5EF4-FFF2-40B4-BE49-F238E27FC236}">
                <a16:creationId xmlns:a16="http://schemas.microsoft.com/office/drawing/2014/main" id="{CF10AD3B-8BC8-4486-9772-AE6AF4257685}"/>
              </a:ext>
            </a:extLst>
          </p:cNvPr>
          <p:cNvSpPr/>
          <p:nvPr/>
        </p:nvSpPr>
        <p:spPr>
          <a:xfrm>
            <a:off x="5864325" y="1900664"/>
            <a:ext cx="2200275" cy="1501011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ОТКРЫТОСТЬ</a:t>
            </a:r>
          </a:p>
        </p:txBody>
      </p:sp>
      <p:sp>
        <p:nvSpPr>
          <p:cNvPr id="14" name="Облачко с текстом: овальное 13">
            <a:extLst>
              <a:ext uri="{FF2B5EF4-FFF2-40B4-BE49-F238E27FC236}">
                <a16:creationId xmlns:a16="http://schemas.microsoft.com/office/drawing/2014/main" id="{7A6CF2D3-4E17-4E4F-B933-8CDB9191190E}"/>
              </a:ext>
            </a:extLst>
          </p:cNvPr>
          <p:cNvSpPr/>
          <p:nvPr/>
        </p:nvSpPr>
        <p:spPr>
          <a:xfrm>
            <a:off x="8963025" y="1047750"/>
            <a:ext cx="2796975" cy="1882011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РАВЕНСТВО ВОЗМОЖНОСТЕЙ ДЛЯ ВСЕХ УЧАСТНИКОВ</a:t>
            </a:r>
          </a:p>
        </p:txBody>
      </p:sp>
      <p:sp>
        <p:nvSpPr>
          <p:cNvPr id="15" name="Облачко с текстом: овальное 14">
            <a:extLst>
              <a:ext uri="{FF2B5EF4-FFF2-40B4-BE49-F238E27FC236}">
                <a16:creationId xmlns:a16="http://schemas.microsoft.com/office/drawing/2014/main" id="{DF5265D3-09E4-4E2F-AAB9-9E39647EB1C4}"/>
              </a:ext>
            </a:extLst>
          </p:cNvPr>
          <p:cNvSpPr/>
          <p:nvPr/>
        </p:nvSpPr>
        <p:spPr>
          <a:xfrm>
            <a:off x="7448550" y="3611401"/>
            <a:ext cx="3743325" cy="1842486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СОФИНАНСИРОВАНИЕ</a:t>
            </a:r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:a16="http://schemas.microsoft.com/office/drawing/2014/main" id="{EE2618B1-5E52-49BA-9098-8F5B37B641FF}"/>
              </a:ext>
            </a:extLst>
          </p:cNvPr>
          <p:cNvSpPr/>
          <p:nvPr/>
        </p:nvSpPr>
        <p:spPr>
          <a:xfrm>
            <a:off x="2800350" y="685800"/>
            <a:ext cx="2796975" cy="1501011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КОНКУРСНОСТЬ</a:t>
            </a:r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AED99C-9390-4C94-9641-28F7C4951F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2000"/>
                    </a14:imgEffect>
                    <a14:imgEffect>
                      <a14:brightnessContrast bright="41000" contrast="-52000"/>
                    </a14:imgEffect>
                  </a14:imgLayer>
                </a14:imgProps>
              </a:ext>
            </a:extLst>
          </a:blip>
          <a:srcRect t="3553" b="3553"/>
          <a:stretch>
            <a:fillRect/>
          </a:stretch>
        </p:blipFill>
        <p:spPr/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8804" y="339725"/>
            <a:ext cx="7016496" cy="1431925"/>
          </a:xfrm>
        </p:spPr>
        <p:txBody>
          <a:bodyPr rtlCol="0"/>
          <a:lstStyle/>
          <a:p>
            <a:pPr rtl="0"/>
            <a:r>
              <a:rPr lang="ru-RU" sz="2800" dirty="0"/>
              <a:t>Что получают граждане, участвуя в инициативном бюджетировании?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Large image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56E23548-57DA-4434-BF29-C73F6586E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690072"/>
              </p:ext>
            </p:extLst>
          </p:nvPr>
        </p:nvGraphicFramePr>
        <p:xfrm>
          <a:off x="2032000" y="2111374"/>
          <a:ext cx="8128000" cy="4026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юди аплодируют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0102" cy="6804025"/>
          </a:xfr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800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r>
              <a:rPr lang="ru-RU" sz="1700" dirty="0"/>
              <a:t>Волгина Ольга Владимировна</a:t>
            </a:r>
          </a:p>
        </p:txBody>
      </p:sp>
      <p:pic>
        <p:nvPicPr>
          <p:cNvPr id="8" name="Графический объект 7" descr="Пользователь" title="Значок — имя докладчика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sz="1700" dirty="0"/>
              <a:t>+7 (3462) 550-372</a:t>
            </a:r>
          </a:p>
        </p:txBody>
      </p:sp>
      <p:pic>
        <p:nvPicPr>
          <p:cNvPr id="10" name="Графический объект 9" descr="Смартфон" title="Значок — номер телефона докладчика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n-US" sz="1700" dirty="0" err="1"/>
              <a:t>volginaov</a:t>
            </a:r>
            <a:r>
              <a:rPr lang="ru-RU" sz="1700" dirty="0"/>
              <a:t>@</a:t>
            </a:r>
            <a:r>
              <a:rPr lang="en-US" sz="1700" dirty="0"/>
              <a:t>fadmsr.ru</a:t>
            </a:r>
            <a:endParaRPr lang="ru-RU" sz="1700" dirty="0"/>
          </a:p>
        </p:txBody>
      </p:sp>
      <p:pic>
        <p:nvPicPr>
          <p:cNvPr id="9" name="Графический объект 8" descr="Конверт" title="Значок — адрес электронной почты докладчика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pic>
        <p:nvPicPr>
          <p:cNvPr id="11" name="Графический объект 10" descr="Ссылка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A3D6A8-1367-4A82-8075-71DA469A5E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ru-RU" dirty="0" err="1"/>
              <a:t>адмфедоровский.рф</a:t>
            </a:r>
            <a:r>
              <a:rPr lang="ru-R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fb0879af-3eba-417a-a55a-ffe6dcd6ca77"/>
    <ds:schemaRef ds:uri="6dc4bcd6-49db-4c07-9060-8acfc67cef9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Яркая бизнес-презентация</Template>
  <TotalTime>0</TotalTime>
  <Words>291</Words>
  <Application>Microsoft Office PowerPoint</Application>
  <PresentationFormat>Широкоэкранный</PresentationFormat>
  <Paragraphs>56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Candara</vt:lpstr>
      <vt:lpstr>Corbel</vt:lpstr>
      <vt:lpstr>Times New Roman</vt:lpstr>
      <vt:lpstr>Тема Office</vt:lpstr>
      <vt:lpstr>Инициативное бюджетирование</vt:lpstr>
      <vt:lpstr>Инициативное бюджетирование </vt:lpstr>
      <vt:lpstr>Основные   критерии   отнесения   практики   к инициативному   бюджетированию:</vt:lpstr>
      <vt:lpstr>Эффекты от внедрения инициативного бюджетирования</vt:lpstr>
      <vt:lpstr>инициативного бюджетирования</vt:lpstr>
      <vt:lpstr>Large image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2019-05-29T16:49:09Z</dcterms:created>
  <dcterms:modified xsi:type="dcterms:W3CDTF">2019-05-29T18:35:31Z</dcterms:modified>
</cp:coreProperties>
</file>