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5" r:id="rId2"/>
    <p:sldId id="266" r:id="rId3"/>
    <p:sldId id="261" r:id="rId4"/>
    <p:sldId id="262" r:id="rId5"/>
    <p:sldId id="257" r:id="rId6"/>
    <p:sldId id="259" r:id="rId7"/>
    <p:sldId id="263" r:id="rId8"/>
    <p:sldId id="264" r:id="rId9"/>
  </p:sldIdLst>
  <p:sldSz cx="9144000" cy="5715000" type="screen16x10"/>
  <p:notesSz cx="6858000" cy="9144000"/>
  <p:defaultTextStyle>
    <a:defPPr>
      <a:defRPr lang="en-US"/>
    </a:defPPr>
    <a:lvl1pPr marL="0" algn="l" defTabSz="323469" rtl="0" eaLnBrk="1" latinLnBrk="0" hangingPunct="1">
      <a:defRPr sz="1274" kern="1200">
        <a:solidFill>
          <a:schemeClr val="tx1"/>
        </a:solidFill>
        <a:latin typeface="+mn-lt"/>
        <a:ea typeface="+mn-ea"/>
        <a:cs typeface="+mn-cs"/>
      </a:defRPr>
    </a:lvl1pPr>
    <a:lvl2pPr marL="323469" algn="l" defTabSz="323469" rtl="0" eaLnBrk="1" latinLnBrk="0" hangingPunct="1">
      <a:defRPr sz="1274" kern="1200">
        <a:solidFill>
          <a:schemeClr val="tx1"/>
        </a:solidFill>
        <a:latin typeface="+mn-lt"/>
        <a:ea typeface="+mn-ea"/>
        <a:cs typeface="+mn-cs"/>
      </a:defRPr>
    </a:lvl2pPr>
    <a:lvl3pPr marL="646938" algn="l" defTabSz="323469" rtl="0" eaLnBrk="1" latinLnBrk="0" hangingPunct="1">
      <a:defRPr sz="1274" kern="1200">
        <a:solidFill>
          <a:schemeClr val="tx1"/>
        </a:solidFill>
        <a:latin typeface="+mn-lt"/>
        <a:ea typeface="+mn-ea"/>
        <a:cs typeface="+mn-cs"/>
      </a:defRPr>
    </a:lvl3pPr>
    <a:lvl4pPr marL="970407" algn="l" defTabSz="323469" rtl="0" eaLnBrk="1" latinLnBrk="0" hangingPunct="1">
      <a:defRPr sz="1274" kern="1200">
        <a:solidFill>
          <a:schemeClr val="tx1"/>
        </a:solidFill>
        <a:latin typeface="+mn-lt"/>
        <a:ea typeface="+mn-ea"/>
        <a:cs typeface="+mn-cs"/>
      </a:defRPr>
    </a:lvl4pPr>
    <a:lvl5pPr marL="1293876" algn="l" defTabSz="323469" rtl="0" eaLnBrk="1" latinLnBrk="0" hangingPunct="1">
      <a:defRPr sz="1274" kern="1200">
        <a:solidFill>
          <a:schemeClr val="tx1"/>
        </a:solidFill>
        <a:latin typeface="+mn-lt"/>
        <a:ea typeface="+mn-ea"/>
        <a:cs typeface="+mn-cs"/>
      </a:defRPr>
    </a:lvl5pPr>
    <a:lvl6pPr marL="1617345" algn="l" defTabSz="323469" rtl="0" eaLnBrk="1" latinLnBrk="0" hangingPunct="1">
      <a:defRPr sz="1274" kern="1200">
        <a:solidFill>
          <a:schemeClr val="tx1"/>
        </a:solidFill>
        <a:latin typeface="+mn-lt"/>
        <a:ea typeface="+mn-ea"/>
        <a:cs typeface="+mn-cs"/>
      </a:defRPr>
    </a:lvl6pPr>
    <a:lvl7pPr marL="1940814" algn="l" defTabSz="323469" rtl="0" eaLnBrk="1" latinLnBrk="0" hangingPunct="1">
      <a:defRPr sz="1274" kern="1200">
        <a:solidFill>
          <a:schemeClr val="tx1"/>
        </a:solidFill>
        <a:latin typeface="+mn-lt"/>
        <a:ea typeface="+mn-ea"/>
        <a:cs typeface="+mn-cs"/>
      </a:defRPr>
    </a:lvl7pPr>
    <a:lvl8pPr marL="2264283" algn="l" defTabSz="323469" rtl="0" eaLnBrk="1" latinLnBrk="0" hangingPunct="1">
      <a:defRPr sz="1274" kern="1200">
        <a:solidFill>
          <a:schemeClr val="tx1"/>
        </a:solidFill>
        <a:latin typeface="+mn-lt"/>
        <a:ea typeface="+mn-ea"/>
        <a:cs typeface="+mn-cs"/>
      </a:defRPr>
    </a:lvl8pPr>
    <a:lvl9pPr marL="2587752" algn="l" defTabSz="323469" rtl="0" eaLnBrk="1" latinLnBrk="0" hangingPunct="1">
      <a:defRPr sz="12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омич Ольга Васильевна" initials="ХОВ" lastIdx="2" clrIdx="0">
    <p:extLst>
      <p:ext uri="{19B8F6BF-5375-455C-9EA6-DF929625EA0E}">
        <p15:presenceInfo xmlns:p15="http://schemas.microsoft.com/office/powerpoint/2012/main" userId="S-1-5-21-4252796151-2055970554-428867027-24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C4838"/>
    <a:srgbClr val="FD5625"/>
    <a:srgbClr val="FC1908"/>
    <a:srgbClr val="00C18B"/>
    <a:srgbClr val="A6D708"/>
    <a:srgbClr val="1FD064"/>
    <a:srgbClr val="FC3526"/>
    <a:srgbClr val="F92240"/>
    <a:srgbClr val="FA2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116" autoAdjust="0"/>
  </p:normalViewPr>
  <p:slideViewPr>
    <p:cSldViewPr snapToGrid="0">
      <p:cViewPr varScale="1">
        <p:scale>
          <a:sx n="137" d="100"/>
          <a:sy n="137" d="100"/>
        </p:scale>
        <p:origin x="846" y="12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36BA2-6095-4F70-9EA3-CB7B506F2E3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655F7-8C91-4D38-B0CC-C97F84D2C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35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938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1pPr>
    <a:lvl2pPr marL="323469" algn="l" defTabSz="646938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2pPr>
    <a:lvl3pPr marL="646938" algn="l" defTabSz="646938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3pPr>
    <a:lvl4pPr marL="970407" algn="l" defTabSz="646938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4pPr>
    <a:lvl5pPr marL="1293876" algn="l" defTabSz="646938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5pPr>
    <a:lvl6pPr marL="1617345" algn="l" defTabSz="646938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6pPr>
    <a:lvl7pPr marL="1940814" algn="l" defTabSz="646938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7pPr>
    <a:lvl8pPr marL="2264283" algn="l" defTabSz="646938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8pPr>
    <a:lvl9pPr marL="2587752" algn="l" defTabSz="646938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55F7-8C91-4D38-B0CC-C97F84D2CB2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90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55F7-8C91-4D38-B0CC-C97F84D2CB2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9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55F7-8C91-4D38-B0CC-C97F84D2CB2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1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55F7-8C91-4D38-B0CC-C97F84D2CB2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174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655F7-8C91-4D38-B0CC-C97F84D2CB2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2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6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34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68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04271"/>
            <a:ext cx="1971676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6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27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33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7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57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8"/>
            <a:ext cx="3886200" cy="36261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8"/>
            <a:ext cx="3886200" cy="36261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304271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74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7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7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1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4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74"/>
            <a:ext cx="3887392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7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5" indent="0">
              <a:buNone/>
              <a:defRPr sz="1200" b="1"/>
            </a:lvl5pPr>
            <a:lvl6pPr marL="1714432" indent="0">
              <a:buNone/>
              <a:defRPr sz="1200" b="1"/>
            </a:lvl6pPr>
            <a:lvl7pPr marL="2057317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1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4"/>
            <a:ext cx="3887392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68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86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76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1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887" indent="0">
              <a:buNone/>
              <a:defRPr sz="1050"/>
            </a:lvl2pPr>
            <a:lvl3pPr marL="685772" indent="0">
              <a:buNone/>
              <a:defRPr sz="900"/>
            </a:lvl3pPr>
            <a:lvl4pPr marL="1028659" indent="0">
              <a:buNone/>
              <a:defRPr sz="750"/>
            </a:lvl4pPr>
            <a:lvl5pPr marL="1371545" indent="0">
              <a:buNone/>
              <a:defRPr sz="750"/>
            </a:lvl5pPr>
            <a:lvl6pPr marL="1714432" indent="0">
              <a:buNone/>
              <a:defRPr sz="750"/>
            </a:lvl6pPr>
            <a:lvl7pPr marL="2057317" indent="0">
              <a:buNone/>
              <a:defRPr sz="750"/>
            </a:lvl7pPr>
            <a:lvl8pPr marL="2400204" indent="0">
              <a:buNone/>
              <a:defRPr sz="750"/>
            </a:lvl8pPr>
            <a:lvl9pPr marL="2743091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6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7" indent="0">
              <a:buNone/>
              <a:defRPr sz="2100"/>
            </a:lvl2pPr>
            <a:lvl3pPr marL="685772" indent="0">
              <a:buNone/>
              <a:defRPr sz="1800"/>
            </a:lvl3pPr>
            <a:lvl4pPr marL="1028659" indent="0">
              <a:buNone/>
              <a:defRPr sz="1500"/>
            </a:lvl4pPr>
            <a:lvl5pPr marL="1371545" indent="0">
              <a:buNone/>
              <a:defRPr sz="1500"/>
            </a:lvl5pPr>
            <a:lvl6pPr marL="1714432" indent="0">
              <a:buNone/>
              <a:defRPr sz="1500"/>
            </a:lvl6pPr>
            <a:lvl7pPr marL="2057317" indent="0">
              <a:buNone/>
              <a:defRPr sz="1500"/>
            </a:lvl7pPr>
            <a:lvl8pPr marL="2400204" indent="0">
              <a:buNone/>
              <a:defRPr sz="1500"/>
            </a:lvl8pPr>
            <a:lvl9pPr marL="2743091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1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887" indent="0">
              <a:buNone/>
              <a:defRPr sz="1050"/>
            </a:lvl2pPr>
            <a:lvl3pPr marL="685772" indent="0">
              <a:buNone/>
              <a:defRPr sz="900"/>
            </a:lvl3pPr>
            <a:lvl4pPr marL="1028659" indent="0">
              <a:buNone/>
              <a:defRPr sz="750"/>
            </a:lvl4pPr>
            <a:lvl5pPr marL="1371545" indent="0">
              <a:buNone/>
              <a:defRPr sz="750"/>
            </a:lvl5pPr>
            <a:lvl6pPr marL="1714432" indent="0">
              <a:buNone/>
              <a:defRPr sz="750"/>
            </a:lvl6pPr>
            <a:lvl7pPr marL="2057317" indent="0">
              <a:buNone/>
              <a:defRPr sz="750"/>
            </a:lvl7pPr>
            <a:lvl8pPr marL="2400204" indent="0">
              <a:buNone/>
              <a:defRPr sz="750"/>
            </a:lvl8pPr>
            <a:lvl9pPr marL="2743091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4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8"/>
            <a:ext cx="7886700" cy="3626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63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A4347-6D6A-4F56-9008-A2E6F0F58E2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63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63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9EAE-7BD5-44ED-AF6A-A6224BB0B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8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0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5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2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9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4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61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7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34" indent="-171443" algn="l" defTabSz="685772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91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6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openxmlformats.org/officeDocument/2006/relationships/image" Target="../media/image12.png"/><Relationship Id="rId5" Type="http://schemas.openxmlformats.org/officeDocument/2006/relationships/image" Target="../media/image10.png"/><Relationship Id="rId10" Type="http://schemas.openxmlformats.org/officeDocument/2006/relationships/image" Target="../media/image13.svg"/><Relationship Id="rId4" Type="http://schemas.microsoft.com/office/2007/relationships/hdphoto" Target="../media/hdphoto3.wdp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12" Type="http://schemas.openxmlformats.org/officeDocument/2006/relationships/image" Target="../media/image16.png"/><Relationship Id="rId7" Type="http://schemas.openxmlformats.org/officeDocument/2006/relationships/image" Target="../media/image23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21.svg"/><Relationship Id="rId10" Type="http://schemas.openxmlformats.org/officeDocument/2006/relationships/image" Target="../media/image15.png"/><Relationship Id="rId9" Type="http://schemas.openxmlformats.org/officeDocument/2006/relationships/image" Target="../media/image25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msr.ru/upload/iblock/e0b/forma-zayavki-na-uchastie-v-konkursnom-otbore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dmsr.ru/upload/iblock/d5a/soglasie-na-obrabotku-personalnykh-dannykh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1229"/>
            <a:ext cx="9625443" cy="6824283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043D02A-7F1F-42C7-863D-CA61002C3816}"/>
              </a:ext>
            </a:extLst>
          </p:cNvPr>
          <p:cNvSpPr/>
          <p:nvPr/>
        </p:nvSpPr>
        <p:spPr>
          <a:xfrm>
            <a:off x="1" y="0"/>
            <a:ext cx="9144000" cy="5715000"/>
          </a:xfrm>
          <a:prstGeom prst="rect">
            <a:avLst/>
          </a:prstGeom>
          <a:solidFill>
            <a:srgbClr val="00C18B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1893" y="2385892"/>
            <a:ext cx="8052253" cy="6300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64">
              <a:defRPr/>
            </a:pPr>
            <a:r>
              <a:rPr lang="ru-RU" sz="2800" b="1" kern="0" spc="300" dirty="0">
                <a:solidFill>
                  <a:schemeClr val="bg1"/>
                </a:solidFill>
                <a:cs typeface="Arial" panose="020B0604020202020204" pitchFamily="34" charset="0"/>
              </a:rPr>
              <a:t>ИНИЦИАТИВНОЕ БЮДЖЕТИРОВАНИЕ </a:t>
            </a:r>
          </a:p>
          <a:p>
            <a:pPr algn="ctr" defTabSz="914364">
              <a:defRPr/>
            </a:pPr>
            <a:r>
              <a:rPr lang="ru-RU" sz="2800" b="1" kern="0" spc="300" dirty="0">
                <a:solidFill>
                  <a:schemeClr val="bg1"/>
                </a:solidFill>
                <a:cs typeface="Arial" panose="020B0604020202020204" pitchFamily="34" charset="0"/>
              </a:rPr>
              <a:t>в Сургутском районе</a:t>
            </a:r>
            <a:endParaRPr lang="ru-RU" sz="4000" b="1" kern="0" spc="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6C1D03C-9999-4E0F-BC21-CAAE0B886A00}"/>
              </a:ext>
            </a:extLst>
          </p:cNvPr>
          <p:cNvCxnSpPr>
            <a:cxnSpLocks/>
          </p:cNvCxnSpPr>
          <p:nvPr/>
        </p:nvCxnSpPr>
        <p:spPr>
          <a:xfrm>
            <a:off x="1033670" y="2047460"/>
            <a:ext cx="6877878" cy="0"/>
          </a:xfrm>
          <a:prstGeom prst="line">
            <a:avLst/>
          </a:prstGeom>
          <a:ln w="28575">
            <a:solidFill>
              <a:srgbClr val="A6D7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51C5496B-EF59-49BD-832F-0E56DA71080D}"/>
              </a:ext>
            </a:extLst>
          </p:cNvPr>
          <p:cNvCxnSpPr>
            <a:cxnSpLocks/>
          </p:cNvCxnSpPr>
          <p:nvPr/>
        </p:nvCxnSpPr>
        <p:spPr>
          <a:xfrm>
            <a:off x="1036985" y="3203715"/>
            <a:ext cx="6877878" cy="0"/>
          </a:xfrm>
          <a:prstGeom prst="line">
            <a:avLst/>
          </a:prstGeom>
          <a:ln w="28575">
            <a:solidFill>
              <a:srgbClr val="A6D7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88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114" y="975480"/>
            <a:ext cx="733388" cy="94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519" y="383176"/>
            <a:ext cx="11144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C1908"/>
                </a:solidFill>
              </a:rPr>
              <a:t>ИБ</a:t>
            </a:r>
            <a:endParaRPr lang="ru-RU" sz="6000" b="1" dirty="0">
              <a:solidFill>
                <a:srgbClr val="FC190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4091" y="383176"/>
            <a:ext cx="35334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dirty="0" smtClean="0">
                <a:solidFill>
                  <a:srgbClr val="FC4838"/>
                </a:solidFill>
              </a:rPr>
              <a:t>ИНИЦИАТИВНОЕ </a:t>
            </a:r>
          </a:p>
          <a:p>
            <a:r>
              <a:rPr lang="ru-RU" sz="3000" b="1" dirty="0" smtClean="0">
                <a:solidFill>
                  <a:srgbClr val="FC4838"/>
                </a:solidFill>
              </a:rPr>
              <a:t>БЮДЖЕТИРОВАНИЕ</a:t>
            </a:r>
            <a:endParaRPr lang="ru-RU" sz="3000" b="1" dirty="0">
              <a:solidFill>
                <a:srgbClr val="FC483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1781" y="2368732"/>
            <a:ext cx="7019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404040"/>
                </a:solidFill>
              </a:rPr>
              <a:t>это совокупность </a:t>
            </a:r>
            <a:r>
              <a:rPr lang="ru-RU" sz="1600" b="1" dirty="0">
                <a:solidFill>
                  <a:srgbClr val="404040"/>
                </a:solidFill>
              </a:rPr>
              <a:t>практик </a:t>
            </a:r>
            <a:r>
              <a:rPr lang="ru-RU" sz="1600" b="1" dirty="0" smtClean="0">
                <a:solidFill>
                  <a:srgbClr val="404040"/>
                </a:solidFill>
              </a:rPr>
              <a:t>участия населения </a:t>
            </a:r>
            <a:r>
              <a:rPr lang="ru-RU" sz="1600" b="1" dirty="0">
                <a:solidFill>
                  <a:srgbClr val="404040"/>
                </a:solidFill>
              </a:rPr>
              <a:t>в определении и выборе проектов, направленных на решение </a:t>
            </a:r>
            <a:r>
              <a:rPr lang="ru-RU" sz="1600" b="1" dirty="0" smtClean="0">
                <a:solidFill>
                  <a:srgbClr val="404040"/>
                </a:solidFill>
              </a:rPr>
              <a:t>вопросов местного </a:t>
            </a:r>
            <a:r>
              <a:rPr lang="ru-RU" sz="1600" b="1" dirty="0">
                <a:solidFill>
                  <a:srgbClr val="404040"/>
                </a:solidFill>
              </a:rPr>
              <a:t>значения, финансируемых за счёт средств местного </a:t>
            </a:r>
            <a:r>
              <a:rPr lang="ru-RU" sz="1600" b="1" dirty="0" smtClean="0">
                <a:solidFill>
                  <a:srgbClr val="404040"/>
                </a:solidFill>
              </a:rPr>
              <a:t>бюджета с </a:t>
            </a:r>
            <a:r>
              <a:rPr lang="ru-RU" sz="1600" b="1" dirty="0">
                <a:solidFill>
                  <a:srgbClr val="404040"/>
                </a:solidFill>
              </a:rPr>
              <a:t>возможным привлечением средств граждан, </a:t>
            </a:r>
            <a:r>
              <a:rPr lang="ru-RU" sz="1600" b="1" dirty="0" smtClean="0">
                <a:solidFill>
                  <a:srgbClr val="404040"/>
                </a:solidFill>
              </a:rPr>
              <a:t>индивидуальных предпринимателей </a:t>
            </a:r>
            <a:r>
              <a:rPr lang="ru-RU" sz="1600" b="1" dirty="0">
                <a:solidFill>
                  <a:srgbClr val="404040"/>
                </a:solidFill>
              </a:rPr>
              <a:t>и юридических лиц, а также в последующем </a:t>
            </a:r>
            <a:r>
              <a:rPr lang="ru-RU" sz="1600" b="1" dirty="0" smtClean="0">
                <a:solidFill>
                  <a:srgbClr val="404040"/>
                </a:solidFill>
              </a:rPr>
              <a:t>контроле за </a:t>
            </a:r>
            <a:r>
              <a:rPr lang="ru-RU" sz="1600" b="1" dirty="0">
                <a:solidFill>
                  <a:srgbClr val="404040"/>
                </a:solidFill>
              </a:rPr>
              <a:t>реализацией отобранных проектов.</a:t>
            </a:r>
          </a:p>
        </p:txBody>
      </p:sp>
      <p:sp>
        <p:nvSpPr>
          <p:cNvPr id="7" name="Прямоугольник 1">
            <a:extLst>
              <a:ext uri="{FF2B5EF4-FFF2-40B4-BE49-F238E27FC236}">
                <a16:creationId xmlns:a16="http://schemas.microsoft.com/office/drawing/2014/main" id="{8B7712CA-3D0D-42D2-9AD9-59E79112FAA9}"/>
              </a:ext>
            </a:extLst>
          </p:cNvPr>
          <p:cNvSpPr/>
          <p:nvPr/>
        </p:nvSpPr>
        <p:spPr>
          <a:xfrm>
            <a:off x="986878" y="2193440"/>
            <a:ext cx="1878242" cy="1080983"/>
          </a:xfrm>
          <a:custGeom>
            <a:avLst/>
            <a:gdLst>
              <a:gd name="connsiteX0" fmla="*/ 0 w 1789043"/>
              <a:gd name="connsiteY0" fmla="*/ 0 h 1272209"/>
              <a:gd name="connsiteX1" fmla="*/ 1789043 w 1789043"/>
              <a:gd name="connsiteY1" fmla="*/ 0 h 1272209"/>
              <a:gd name="connsiteX2" fmla="*/ 1789043 w 1789043"/>
              <a:gd name="connsiteY2" fmla="*/ 1272209 h 1272209"/>
              <a:gd name="connsiteX3" fmla="*/ 0 w 1789043"/>
              <a:gd name="connsiteY3" fmla="*/ 1272209 h 1272209"/>
              <a:gd name="connsiteX4" fmla="*/ 0 w 1789043"/>
              <a:gd name="connsiteY4" fmla="*/ 0 h 1272209"/>
              <a:gd name="connsiteX0" fmla="*/ 1789043 w 1880483"/>
              <a:gd name="connsiteY0" fmla="*/ 1272209 h 1363649"/>
              <a:gd name="connsiteX1" fmla="*/ 0 w 1880483"/>
              <a:gd name="connsiteY1" fmla="*/ 1272209 h 1363649"/>
              <a:gd name="connsiteX2" fmla="*/ 0 w 1880483"/>
              <a:gd name="connsiteY2" fmla="*/ 0 h 1363649"/>
              <a:gd name="connsiteX3" fmla="*/ 1789043 w 1880483"/>
              <a:gd name="connsiteY3" fmla="*/ 0 h 1363649"/>
              <a:gd name="connsiteX4" fmla="*/ 1880483 w 1880483"/>
              <a:gd name="connsiteY4" fmla="*/ 1363649 h 1363649"/>
              <a:gd name="connsiteX0" fmla="*/ 1789043 w 1789043"/>
              <a:gd name="connsiteY0" fmla="*/ 1272209 h 1272209"/>
              <a:gd name="connsiteX1" fmla="*/ 0 w 1789043"/>
              <a:gd name="connsiteY1" fmla="*/ 1272209 h 1272209"/>
              <a:gd name="connsiteX2" fmla="*/ 0 w 1789043"/>
              <a:gd name="connsiteY2" fmla="*/ 0 h 1272209"/>
              <a:gd name="connsiteX3" fmla="*/ 1789043 w 1789043"/>
              <a:gd name="connsiteY3" fmla="*/ 0 h 1272209"/>
              <a:gd name="connsiteX0" fmla="*/ 0 w 1789043"/>
              <a:gd name="connsiteY0" fmla="*/ 1272209 h 1272209"/>
              <a:gd name="connsiteX1" fmla="*/ 0 w 1789043"/>
              <a:gd name="connsiteY1" fmla="*/ 0 h 1272209"/>
              <a:gd name="connsiteX2" fmla="*/ 1789043 w 1789043"/>
              <a:gd name="connsiteY2" fmla="*/ 0 h 127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9043" h="1272209">
                <a:moveTo>
                  <a:pt x="0" y="1272209"/>
                </a:moveTo>
                <a:lnTo>
                  <a:pt x="0" y="0"/>
                </a:lnTo>
                <a:lnTo>
                  <a:pt x="1789043" y="0"/>
                </a:lnTo>
              </a:path>
            </a:pathLst>
          </a:custGeom>
          <a:noFill/>
          <a:ln w="57150" cap="flat" cmpd="sng" algn="ctr">
            <a:gradFill>
              <a:gsLst>
                <a:gs pos="18000">
                  <a:srgbClr val="FD5622"/>
                </a:gs>
                <a:gs pos="100000">
                  <a:srgbClr val="FE7602"/>
                </a:gs>
                <a:gs pos="0">
                  <a:srgbClr val="F92140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id="{8B7712CA-3D0D-42D2-9AD9-59E79112FAA9}"/>
              </a:ext>
            </a:extLst>
          </p:cNvPr>
          <p:cNvSpPr/>
          <p:nvPr/>
        </p:nvSpPr>
        <p:spPr>
          <a:xfrm rot="10800000">
            <a:off x="4328160" y="2857407"/>
            <a:ext cx="4107634" cy="1080983"/>
          </a:xfrm>
          <a:custGeom>
            <a:avLst/>
            <a:gdLst>
              <a:gd name="connsiteX0" fmla="*/ 0 w 1789043"/>
              <a:gd name="connsiteY0" fmla="*/ 0 h 1272209"/>
              <a:gd name="connsiteX1" fmla="*/ 1789043 w 1789043"/>
              <a:gd name="connsiteY1" fmla="*/ 0 h 1272209"/>
              <a:gd name="connsiteX2" fmla="*/ 1789043 w 1789043"/>
              <a:gd name="connsiteY2" fmla="*/ 1272209 h 1272209"/>
              <a:gd name="connsiteX3" fmla="*/ 0 w 1789043"/>
              <a:gd name="connsiteY3" fmla="*/ 1272209 h 1272209"/>
              <a:gd name="connsiteX4" fmla="*/ 0 w 1789043"/>
              <a:gd name="connsiteY4" fmla="*/ 0 h 1272209"/>
              <a:gd name="connsiteX0" fmla="*/ 1789043 w 1880483"/>
              <a:gd name="connsiteY0" fmla="*/ 1272209 h 1363649"/>
              <a:gd name="connsiteX1" fmla="*/ 0 w 1880483"/>
              <a:gd name="connsiteY1" fmla="*/ 1272209 h 1363649"/>
              <a:gd name="connsiteX2" fmla="*/ 0 w 1880483"/>
              <a:gd name="connsiteY2" fmla="*/ 0 h 1363649"/>
              <a:gd name="connsiteX3" fmla="*/ 1789043 w 1880483"/>
              <a:gd name="connsiteY3" fmla="*/ 0 h 1363649"/>
              <a:gd name="connsiteX4" fmla="*/ 1880483 w 1880483"/>
              <a:gd name="connsiteY4" fmla="*/ 1363649 h 1363649"/>
              <a:gd name="connsiteX0" fmla="*/ 1789043 w 1789043"/>
              <a:gd name="connsiteY0" fmla="*/ 1272209 h 1272209"/>
              <a:gd name="connsiteX1" fmla="*/ 0 w 1789043"/>
              <a:gd name="connsiteY1" fmla="*/ 1272209 h 1272209"/>
              <a:gd name="connsiteX2" fmla="*/ 0 w 1789043"/>
              <a:gd name="connsiteY2" fmla="*/ 0 h 1272209"/>
              <a:gd name="connsiteX3" fmla="*/ 1789043 w 1789043"/>
              <a:gd name="connsiteY3" fmla="*/ 0 h 1272209"/>
              <a:gd name="connsiteX0" fmla="*/ 0 w 1789043"/>
              <a:gd name="connsiteY0" fmla="*/ 1272209 h 1272209"/>
              <a:gd name="connsiteX1" fmla="*/ 0 w 1789043"/>
              <a:gd name="connsiteY1" fmla="*/ 0 h 1272209"/>
              <a:gd name="connsiteX2" fmla="*/ 1789043 w 1789043"/>
              <a:gd name="connsiteY2" fmla="*/ 0 h 127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9043" h="1272209">
                <a:moveTo>
                  <a:pt x="0" y="1272209"/>
                </a:moveTo>
                <a:lnTo>
                  <a:pt x="0" y="0"/>
                </a:lnTo>
                <a:lnTo>
                  <a:pt x="1789043" y="0"/>
                </a:lnTo>
              </a:path>
            </a:pathLst>
          </a:custGeom>
          <a:noFill/>
          <a:ln w="57150" cap="flat" cmpd="sng" algn="ctr">
            <a:gradFill>
              <a:gsLst>
                <a:gs pos="18000">
                  <a:srgbClr val="FD5622"/>
                </a:gs>
                <a:gs pos="100000">
                  <a:srgbClr val="FE7602"/>
                </a:gs>
                <a:gs pos="0">
                  <a:srgbClr val="F92140"/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29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942" y="3396965"/>
            <a:ext cx="2037406" cy="2260885"/>
          </a:xfrm>
          <a:prstGeom prst="rect">
            <a:avLst/>
          </a:prstGeom>
          <a:noFill/>
          <a:ln w="28575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: фигура 3">
            <a:extLst>
              <a:ext uri="{FF2B5EF4-FFF2-40B4-BE49-F238E27FC236}">
                <a16:creationId xmlns:a16="http://schemas.microsoft.com/office/drawing/2014/main" id="{83ED9636-C00D-4971-984D-EC394876DEEA}"/>
              </a:ext>
            </a:extLst>
          </p:cNvPr>
          <p:cNvSpPr/>
          <p:nvPr/>
        </p:nvSpPr>
        <p:spPr>
          <a:xfrm>
            <a:off x="7407805" y="939348"/>
            <a:ext cx="1156252" cy="1156252"/>
          </a:xfrm>
          <a:custGeom>
            <a:avLst/>
            <a:gdLst>
              <a:gd name="connsiteX0" fmla="*/ 0 w 2698377"/>
              <a:gd name="connsiteY0" fmla="*/ 0 h 2698376"/>
              <a:gd name="connsiteX1" fmla="*/ 2698377 w 2698377"/>
              <a:gd name="connsiteY1" fmla="*/ 923364 h 2698376"/>
              <a:gd name="connsiteX2" fmla="*/ 1479177 w 2698377"/>
              <a:gd name="connsiteY2" fmla="*/ 1398494 h 2698376"/>
              <a:gd name="connsiteX3" fmla="*/ 869577 w 2698377"/>
              <a:gd name="connsiteY3" fmla="*/ 2698376 h 2698376"/>
              <a:gd name="connsiteX4" fmla="*/ 0 w 2698377"/>
              <a:gd name="connsiteY4" fmla="*/ 0 h 269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8377" h="2698376">
                <a:moveTo>
                  <a:pt x="0" y="0"/>
                </a:moveTo>
                <a:lnTo>
                  <a:pt x="2698377" y="923364"/>
                </a:lnTo>
                <a:lnTo>
                  <a:pt x="1479177" y="1398494"/>
                </a:lnTo>
                <a:lnTo>
                  <a:pt x="869577" y="2698376"/>
                </a:lnTo>
                <a:lnTo>
                  <a:pt x="0" y="0"/>
                </a:lnTo>
                <a:close/>
              </a:path>
            </a:pathLst>
          </a:custGeom>
          <a:solidFill>
            <a:srgbClr val="A6D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4" name="Рисунок 10">
            <a:extLst>
              <a:ext uri="{FF2B5EF4-FFF2-40B4-BE49-F238E27FC236}">
                <a16:creationId xmlns:a16="http://schemas.microsoft.com/office/drawing/2014/main" id="{C08AECE2-39E0-4717-BC4A-2CF624F46EAC}"/>
              </a:ext>
            </a:extLst>
          </p:cNvPr>
          <p:cNvGrpSpPr/>
          <p:nvPr/>
        </p:nvGrpSpPr>
        <p:grpSpPr>
          <a:xfrm>
            <a:off x="2995384" y="1103211"/>
            <a:ext cx="1066907" cy="402912"/>
            <a:chOff x="1753767" y="1144468"/>
            <a:chExt cx="2278808" cy="1073623"/>
          </a:xfrm>
          <a:solidFill>
            <a:srgbClr val="67D432"/>
          </a:solidFill>
        </p:grpSpPr>
        <p:sp>
          <p:nvSpPr>
            <p:cNvPr id="35" name="Полилиния: фигура 14">
              <a:extLst>
                <a:ext uri="{FF2B5EF4-FFF2-40B4-BE49-F238E27FC236}">
                  <a16:creationId xmlns:a16="http://schemas.microsoft.com/office/drawing/2014/main" id="{53CEC7BE-42BD-4F98-B115-692372689D30}"/>
                </a:ext>
              </a:extLst>
            </p:cNvPr>
            <p:cNvSpPr/>
            <p:nvPr/>
          </p:nvSpPr>
          <p:spPr>
            <a:xfrm>
              <a:off x="1753767" y="1144468"/>
              <a:ext cx="2278808" cy="1073623"/>
            </a:xfrm>
            <a:custGeom>
              <a:avLst/>
              <a:gdLst>
                <a:gd name="connsiteX0" fmla="*/ 1899007 w 2278808"/>
                <a:gd name="connsiteY0" fmla="*/ 0 h 1073623"/>
                <a:gd name="connsiteX1" fmla="*/ 379801 w 2278808"/>
                <a:gd name="connsiteY1" fmla="*/ 0 h 1073623"/>
                <a:gd name="connsiteX2" fmla="*/ 0 w 2278808"/>
                <a:gd name="connsiteY2" fmla="*/ 379801 h 1073623"/>
                <a:gd name="connsiteX3" fmla="*/ 303872 w 2278808"/>
                <a:gd name="connsiteY3" fmla="*/ 752010 h 1073623"/>
                <a:gd name="connsiteX4" fmla="*/ 303872 w 2278808"/>
                <a:gd name="connsiteY4" fmla="*/ 997644 h 1073623"/>
                <a:gd name="connsiteX5" fmla="*/ 351308 w 2278808"/>
                <a:gd name="connsiteY5" fmla="*/ 1068093 h 1073623"/>
                <a:gd name="connsiteX6" fmla="*/ 434361 w 2278808"/>
                <a:gd name="connsiteY6" fmla="*/ 1050481 h 1073623"/>
                <a:gd name="connsiteX7" fmla="*/ 715846 w 2278808"/>
                <a:gd name="connsiteY7" fmla="*/ 759603 h 1073623"/>
                <a:gd name="connsiteX8" fmla="*/ 895492 w 2278808"/>
                <a:gd name="connsiteY8" fmla="*/ 759603 h 1073623"/>
                <a:gd name="connsiteX9" fmla="*/ 1075608 w 2278808"/>
                <a:gd name="connsiteY9" fmla="*/ 1038818 h 1073623"/>
                <a:gd name="connsiteX10" fmla="*/ 1139404 w 2278808"/>
                <a:gd name="connsiteY10" fmla="*/ 1073573 h 1073623"/>
                <a:gd name="connsiteX11" fmla="*/ 1203200 w 2278808"/>
                <a:gd name="connsiteY11" fmla="*/ 1038818 h 1073623"/>
                <a:gd name="connsiteX12" fmla="*/ 1383316 w 2278808"/>
                <a:gd name="connsiteY12" fmla="*/ 759603 h 1073623"/>
                <a:gd name="connsiteX13" fmla="*/ 1562962 w 2278808"/>
                <a:gd name="connsiteY13" fmla="*/ 759603 h 1073623"/>
                <a:gd name="connsiteX14" fmla="*/ 1844448 w 2278808"/>
                <a:gd name="connsiteY14" fmla="*/ 1050481 h 1073623"/>
                <a:gd name="connsiteX15" fmla="*/ 1927500 w 2278808"/>
                <a:gd name="connsiteY15" fmla="*/ 1068093 h 1073623"/>
                <a:gd name="connsiteX16" fmla="*/ 1974936 w 2278808"/>
                <a:gd name="connsiteY16" fmla="*/ 997644 h 1073623"/>
                <a:gd name="connsiteX17" fmla="*/ 1974936 w 2278808"/>
                <a:gd name="connsiteY17" fmla="*/ 752010 h 1073623"/>
                <a:gd name="connsiteX18" fmla="*/ 2278808 w 2278808"/>
                <a:gd name="connsiteY18" fmla="*/ 379801 h 1073623"/>
                <a:gd name="connsiteX19" fmla="*/ 1899007 w 2278808"/>
                <a:gd name="connsiteY19" fmla="*/ 0 h 1073623"/>
                <a:gd name="connsiteX20" fmla="*/ 1899007 w 2278808"/>
                <a:gd name="connsiteY20" fmla="*/ 607666 h 1073623"/>
                <a:gd name="connsiteX21" fmla="*/ 1823078 w 2278808"/>
                <a:gd name="connsiteY21" fmla="*/ 683595 h 1073623"/>
                <a:gd name="connsiteX22" fmla="*/ 1823078 w 2278808"/>
                <a:gd name="connsiteY22" fmla="*/ 809857 h 1073623"/>
                <a:gd name="connsiteX23" fmla="*/ 1649772 w 2278808"/>
                <a:gd name="connsiteY23" fmla="*/ 630758 h 1073623"/>
                <a:gd name="connsiteX24" fmla="*/ 1595213 w 2278808"/>
                <a:gd name="connsiteY24" fmla="*/ 607588 h 1073623"/>
                <a:gd name="connsiteX25" fmla="*/ 1341986 w 2278808"/>
                <a:gd name="connsiteY25" fmla="*/ 607588 h 1073623"/>
                <a:gd name="connsiteX26" fmla="*/ 1278190 w 2278808"/>
                <a:gd name="connsiteY26" fmla="*/ 642343 h 1073623"/>
                <a:gd name="connsiteX27" fmla="*/ 1139482 w 2278808"/>
                <a:gd name="connsiteY27" fmla="*/ 857371 h 1073623"/>
                <a:gd name="connsiteX28" fmla="*/ 1000697 w 2278808"/>
                <a:gd name="connsiteY28" fmla="*/ 642500 h 1073623"/>
                <a:gd name="connsiteX29" fmla="*/ 936901 w 2278808"/>
                <a:gd name="connsiteY29" fmla="*/ 607745 h 1073623"/>
                <a:gd name="connsiteX30" fmla="*/ 683596 w 2278808"/>
                <a:gd name="connsiteY30" fmla="*/ 607745 h 1073623"/>
                <a:gd name="connsiteX31" fmla="*/ 629036 w 2278808"/>
                <a:gd name="connsiteY31" fmla="*/ 630915 h 1073623"/>
                <a:gd name="connsiteX32" fmla="*/ 379801 w 2278808"/>
                <a:gd name="connsiteY32" fmla="*/ 607745 h 1073623"/>
                <a:gd name="connsiteX33" fmla="*/ 151936 w 2278808"/>
                <a:gd name="connsiteY33" fmla="*/ 379880 h 1073623"/>
                <a:gd name="connsiteX34" fmla="*/ 379801 w 2278808"/>
                <a:gd name="connsiteY34" fmla="*/ 152014 h 1073623"/>
                <a:gd name="connsiteX35" fmla="*/ 1899085 w 2278808"/>
                <a:gd name="connsiteY35" fmla="*/ 152014 h 1073623"/>
                <a:gd name="connsiteX36" fmla="*/ 2126950 w 2278808"/>
                <a:gd name="connsiteY36" fmla="*/ 379880 h 1073623"/>
                <a:gd name="connsiteX37" fmla="*/ 1899007 w 2278808"/>
                <a:gd name="connsiteY37" fmla="*/ 607666 h 1073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78808" h="1073623">
                  <a:moveTo>
                    <a:pt x="1899007" y="0"/>
                  </a:moveTo>
                  <a:lnTo>
                    <a:pt x="379801" y="0"/>
                  </a:lnTo>
                  <a:cubicBezTo>
                    <a:pt x="170331" y="0"/>
                    <a:pt x="0" y="170410"/>
                    <a:pt x="0" y="379801"/>
                  </a:cubicBezTo>
                  <a:cubicBezTo>
                    <a:pt x="0" y="563205"/>
                    <a:pt x="130723" y="716707"/>
                    <a:pt x="303872" y="752010"/>
                  </a:cubicBezTo>
                  <a:lnTo>
                    <a:pt x="303872" y="997644"/>
                  </a:lnTo>
                  <a:cubicBezTo>
                    <a:pt x="303872" y="1028563"/>
                    <a:pt x="322659" y="1056430"/>
                    <a:pt x="351308" y="1068093"/>
                  </a:cubicBezTo>
                  <a:cubicBezTo>
                    <a:pt x="380036" y="1079678"/>
                    <a:pt x="412834" y="1072712"/>
                    <a:pt x="434361" y="1050481"/>
                  </a:cubicBezTo>
                  <a:lnTo>
                    <a:pt x="715846" y="759603"/>
                  </a:lnTo>
                  <a:lnTo>
                    <a:pt x="895492" y="759603"/>
                  </a:lnTo>
                  <a:lnTo>
                    <a:pt x="1075608" y="1038818"/>
                  </a:lnTo>
                  <a:cubicBezTo>
                    <a:pt x="1089620" y="1060500"/>
                    <a:pt x="1113651" y="1073573"/>
                    <a:pt x="1139404" y="1073573"/>
                  </a:cubicBezTo>
                  <a:cubicBezTo>
                    <a:pt x="1165236" y="1073573"/>
                    <a:pt x="1189267" y="1060500"/>
                    <a:pt x="1203200" y="1038818"/>
                  </a:cubicBezTo>
                  <a:lnTo>
                    <a:pt x="1383316" y="759603"/>
                  </a:lnTo>
                  <a:lnTo>
                    <a:pt x="1562962" y="759603"/>
                  </a:lnTo>
                  <a:lnTo>
                    <a:pt x="1844448" y="1050481"/>
                  </a:lnTo>
                  <a:cubicBezTo>
                    <a:pt x="1865974" y="1072712"/>
                    <a:pt x="1898850" y="1079678"/>
                    <a:pt x="1927500" y="1068093"/>
                  </a:cubicBezTo>
                  <a:cubicBezTo>
                    <a:pt x="1956228" y="1056508"/>
                    <a:pt x="1974936" y="1028642"/>
                    <a:pt x="1974936" y="997644"/>
                  </a:cubicBezTo>
                  <a:lnTo>
                    <a:pt x="1974936" y="752010"/>
                  </a:lnTo>
                  <a:cubicBezTo>
                    <a:pt x="2148085" y="716707"/>
                    <a:pt x="2278808" y="563205"/>
                    <a:pt x="2278808" y="379801"/>
                  </a:cubicBezTo>
                  <a:cubicBezTo>
                    <a:pt x="2278808" y="170410"/>
                    <a:pt x="2108477" y="0"/>
                    <a:pt x="1899007" y="0"/>
                  </a:cubicBezTo>
                  <a:close/>
                  <a:moveTo>
                    <a:pt x="1899007" y="607666"/>
                  </a:moveTo>
                  <a:cubicBezTo>
                    <a:pt x="1857050" y="607666"/>
                    <a:pt x="1823078" y="641639"/>
                    <a:pt x="1823078" y="683595"/>
                  </a:cubicBezTo>
                  <a:lnTo>
                    <a:pt x="1823078" y="809857"/>
                  </a:lnTo>
                  <a:lnTo>
                    <a:pt x="1649772" y="630758"/>
                  </a:lnTo>
                  <a:cubicBezTo>
                    <a:pt x="1635447" y="615964"/>
                    <a:pt x="1615800" y="607588"/>
                    <a:pt x="1595213" y="607588"/>
                  </a:cubicBezTo>
                  <a:lnTo>
                    <a:pt x="1341986" y="607588"/>
                  </a:lnTo>
                  <a:cubicBezTo>
                    <a:pt x="1316154" y="607588"/>
                    <a:pt x="1292123" y="620660"/>
                    <a:pt x="1278190" y="642343"/>
                  </a:cubicBezTo>
                  <a:lnTo>
                    <a:pt x="1139482" y="857371"/>
                  </a:lnTo>
                  <a:lnTo>
                    <a:pt x="1000697" y="642500"/>
                  </a:lnTo>
                  <a:cubicBezTo>
                    <a:pt x="986685" y="620817"/>
                    <a:pt x="962654" y="607745"/>
                    <a:pt x="936901" y="607745"/>
                  </a:cubicBezTo>
                  <a:lnTo>
                    <a:pt x="683596" y="607745"/>
                  </a:lnTo>
                  <a:cubicBezTo>
                    <a:pt x="663009" y="607745"/>
                    <a:pt x="643283" y="616120"/>
                    <a:pt x="629036" y="630915"/>
                  </a:cubicBezTo>
                  <a:cubicBezTo>
                    <a:pt x="629036" y="630915"/>
                    <a:pt x="421758" y="607745"/>
                    <a:pt x="379801" y="607745"/>
                  </a:cubicBezTo>
                  <a:cubicBezTo>
                    <a:pt x="254166" y="607745"/>
                    <a:pt x="151936" y="505515"/>
                    <a:pt x="151936" y="379880"/>
                  </a:cubicBezTo>
                  <a:cubicBezTo>
                    <a:pt x="151936" y="254245"/>
                    <a:pt x="254166" y="152014"/>
                    <a:pt x="379801" y="152014"/>
                  </a:cubicBezTo>
                  <a:lnTo>
                    <a:pt x="1899085" y="152014"/>
                  </a:lnTo>
                  <a:cubicBezTo>
                    <a:pt x="2024720" y="152014"/>
                    <a:pt x="2126950" y="254245"/>
                    <a:pt x="2126950" y="379880"/>
                  </a:cubicBezTo>
                  <a:cubicBezTo>
                    <a:pt x="2126950" y="505515"/>
                    <a:pt x="2024720" y="607666"/>
                    <a:pt x="1899007" y="607666"/>
                  </a:cubicBezTo>
                  <a:close/>
                </a:path>
              </a:pathLst>
            </a:custGeom>
            <a:grpFill/>
            <a:ln w="78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: фигура 15">
              <a:extLst>
                <a:ext uri="{FF2B5EF4-FFF2-40B4-BE49-F238E27FC236}">
                  <a16:creationId xmlns:a16="http://schemas.microsoft.com/office/drawing/2014/main" id="{ED06C926-161B-438A-AEA5-2DD83216E04F}"/>
                </a:ext>
              </a:extLst>
            </p:cNvPr>
            <p:cNvSpPr/>
            <p:nvPr/>
          </p:nvSpPr>
          <p:spPr>
            <a:xfrm>
              <a:off x="1833453" y="1243880"/>
              <a:ext cx="2136969" cy="821911"/>
            </a:xfrm>
            <a:custGeom>
              <a:avLst/>
              <a:gdLst>
                <a:gd name="connsiteX0" fmla="*/ 0 w 2136969"/>
                <a:gd name="connsiteY0" fmla="*/ 313109 h 821911"/>
                <a:gd name="connsiteX1" fmla="*/ 156555 w 2136969"/>
                <a:gd name="connsiteY1" fmla="*/ 540113 h 821911"/>
                <a:gd name="connsiteX2" fmla="*/ 461836 w 2136969"/>
                <a:gd name="connsiteY2" fmla="*/ 587079 h 821911"/>
                <a:gd name="connsiteX3" fmla="*/ 720151 w 2136969"/>
                <a:gd name="connsiteY3" fmla="*/ 587079 h 821911"/>
                <a:gd name="connsiteX4" fmla="*/ 915844 w 2136969"/>
                <a:gd name="connsiteY4" fmla="*/ 626218 h 821911"/>
                <a:gd name="connsiteX5" fmla="*/ 1001949 w 2136969"/>
                <a:gd name="connsiteY5" fmla="*/ 821911 h 821911"/>
                <a:gd name="connsiteX6" fmla="*/ 1056743 w 2136969"/>
                <a:gd name="connsiteY6" fmla="*/ 759289 h 821911"/>
                <a:gd name="connsiteX7" fmla="*/ 1145823 w 2136969"/>
                <a:gd name="connsiteY7" fmla="*/ 624653 h 821911"/>
                <a:gd name="connsiteX8" fmla="*/ 1291575 w 2136969"/>
                <a:gd name="connsiteY8" fmla="*/ 563596 h 821911"/>
                <a:gd name="connsiteX9" fmla="*/ 1487268 w 2136969"/>
                <a:gd name="connsiteY9" fmla="*/ 563596 h 821911"/>
                <a:gd name="connsiteX10" fmla="*/ 1675134 w 2136969"/>
                <a:gd name="connsiteY10" fmla="*/ 720151 h 821911"/>
                <a:gd name="connsiteX11" fmla="*/ 1761239 w 2136969"/>
                <a:gd name="connsiteY11" fmla="*/ 821911 h 821911"/>
                <a:gd name="connsiteX12" fmla="*/ 1761239 w 2136969"/>
                <a:gd name="connsiteY12" fmla="*/ 657529 h 821911"/>
                <a:gd name="connsiteX13" fmla="*/ 1831688 w 2136969"/>
                <a:gd name="connsiteY13" fmla="*/ 563596 h 821911"/>
                <a:gd name="connsiteX14" fmla="*/ 1980415 w 2136969"/>
                <a:gd name="connsiteY14" fmla="*/ 500974 h 821911"/>
                <a:gd name="connsiteX15" fmla="*/ 2090003 w 2136969"/>
                <a:gd name="connsiteY15" fmla="*/ 414869 h 821911"/>
                <a:gd name="connsiteX16" fmla="*/ 2136970 w 2136969"/>
                <a:gd name="connsiteY16" fmla="*/ 313109 h 821911"/>
                <a:gd name="connsiteX17" fmla="*/ 2050865 w 2136969"/>
                <a:gd name="connsiteY17" fmla="*/ 140899 h 821911"/>
                <a:gd name="connsiteX18" fmla="*/ 1980415 w 2136969"/>
                <a:gd name="connsiteY18" fmla="*/ 54794 h 821911"/>
                <a:gd name="connsiteX19" fmla="*/ 1831688 w 2136969"/>
                <a:gd name="connsiteY19" fmla="*/ 0 h 821911"/>
                <a:gd name="connsiteX20" fmla="*/ 352248 w 2136969"/>
                <a:gd name="connsiteY20" fmla="*/ 0 h 821911"/>
                <a:gd name="connsiteX21" fmla="*/ 156555 w 2136969"/>
                <a:gd name="connsiteY21" fmla="*/ 0 h 821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36969" h="821911">
                  <a:moveTo>
                    <a:pt x="0" y="313109"/>
                  </a:moveTo>
                  <a:lnTo>
                    <a:pt x="156555" y="540113"/>
                  </a:lnTo>
                  <a:lnTo>
                    <a:pt x="461836" y="587079"/>
                  </a:lnTo>
                  <a:lnTo>
                    <a:pt x="720151" y="587079"/>
                  </a:lnTo>
                  <a:lnTo>
                    <a:pt x="915844" y="626218"/>
                  </a:lnTo>
                  <a:lnTo>
                    <a:pt x="1001949" y="821911"/>
                  </a:lnTo>
                  <a:lnTo>
                    <a:pt x="1056743" y="759289"/>
                  </a:lnTo>
                  <a:lnTo>
                    <a:pt x="1145823" y="624653"/>
                  </a:lnTo>
                  <a:lnTo>
                    <a:pt x="1291575" y="563596"/>
                  </a:lnTo>
                  <a:lnTo>
                    <a:pt x="1487268" y="563596"/>
                  </a:lnTo>
                  <a:lnTo>
                    <a:pt x="1675134" y="720151"/>
                  </a:lnTo>
                  <a:lnTo>
                    <a:pt x="1761239" y="821911"/>
                  </a:lnTo>
                  <a:lnTo>
                    <a:pt x="1761239" y="657529"/>
                  </a:lnTo>
                  <a:lnTo>
                    <a:pt x="1831688" y="563596"/>
                  </a:lnTo>
                  <a:lnTo>
                    <a:pt x="1980415" y="500974"/>
                  </a:lnTo>
                  <a:lnTo>
                    <a:pt x="2090003" y="414869"/>
                  </a:lnTo>
                  <a:lnTo>
                    <a:pt x="2136970" y="313109"/>
                  </a:lnTo>
                  <a:lnTo>
                    <a:pt x="2050865" y="140899"/>
                  </a:lnTo>
                  <a:lnTo>
                    <a:pt x="1980415" y="54794"/>
                  </a:lnTo>
                  <a:lnTo>
                    <a:pt x="1831688" y="0"/>
                  </a:lnTo>
                  <a:lnTo>
                    <a:pt x="352248" y="0"/>
                  </a:lnTo>
                  <a:lnTo>
                    <a:pt x="156555" y="0"/>
                  </a:lnTo>
                  <a:close/>
                </a:path>
              </a:pathLst>
            </a:custGeom>
            <a:grpFill/>
            <a:ln w="78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3" name="Овал 32">
            <a:extLst>
              <a:ext uri="{FF2B5EF4-FFF2-40B4-BE49-F238E27FC236}">
                <a16:creationId xmlns:a16="http://schemas.microsoft.com/office/drawing/2014/main" id="{07790ACA-2784-454B-AE6E-71B2FCD4DB87}"/>
              </a:ext>
            </a:extLst>
          </p:cNvPr>
          <p:cNvSpPr/>
          <p:nvPr/>
        </p:nvSpPr>
        <p:spPr>
          <a:xfrm>
            <a:off x="870382" y="1103211"/>
            <a:ext cx="787929" cy="787929"/>
          </a:xfrm>
          <a:prstGeom prst="ellipse">
            <a:avLst/>
          </a:prstGeom>
          <a:solidFill>
            <a:srgbClr val="A6D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7008150" y="2256901"/>
            <a:ext cx="1963572" cy="1080246"/>
          </a:xfrm>
          <a:prstGeom prst="rect">
            <a:avLst/>
          </a:prstGeom>
          <a:solidFill>
            <a:srgbClr val="00C1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Направьте проект в администрацию городского, сельского поселения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828561" y="2256899"/>
            <a:ext cx="1960349" cy="1094169"/>
          </a:xfrm>
          <a:prstGeom prst="rect">
            <a:avLst/>
          </a:prstGeom>
          <a:solidFill>
            <a:srgbClr val="1FD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Оформите идею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в проект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07609" y="2259349"/>
            <a:ext cx="1960349" cy="1091719"/>
          </a:xfrm>
          <a:prstGeom prst="rect">
            <a:avLst/>
          </a:prstGeom>
          <a:solidFill>
            <a:srgbClr val="67D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Обсудите идею с друзьями, коллегами, соседями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4737" y="2271828"/>
            <a:ext cx="1960349" cy="1079240"/>
          </a:xfrm>
          <a:prstGeom prst="rect">
            <a:avLst/>
          </a:prstGeom>
          <a:solidFill>
            <a:srgbClr val="A6D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  <a:p>
            <a:pPr algn="just"/>
            <a:endParaRPr lang="ru-RU" sz="900" b="1" dirty="0">
              <a:solidFill>
                <a:schemeClr val="bg1"/>
              </a:solidFill>
            </a:endParaRPr>
          </a:p>
          <a:p>
            <a:pPr algn="just"/>
            <a:endParaRPr lang="ru-RU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73872" y="3396965"/>
            <a:ext cx="2264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Вам известны проблемы поселения и Вы знаете что нужно сделать что бы их решить?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5043" y="4094961"/>
            <a:ext cx="21154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67D432"/>
                </a:solidFill>
                <a:cs typeface="Arial" panose="020B0604020202020204" pitchFamily="34" charset="0"/>
              </a:rPr>
              <a:t>Вам</a:t>
            </a:r>
            <a:r>
              <a:rPr lang="ru-RU" sz="1800" b="1" dirty="0">
                <a:solidFill>
                  <a:srgbClr val="67D432"/>
                </a:solidFill>
              </a:rPr>
              <a:t> </a:t>
            </a:r>
            <a:r>
              <a:rPr lang="ru-RU" sz="1400" b="1" dirty="0">
                <a:solidFill>
                  <a:srgbClr val="67D432"/>
                </a:solidFill>
                <a:cs typeface="Arial" panose="020B0604020202020204" pitchFamily="34" charset="0"/>
              </a:rPr>
              <a:t>в этом поможет ИНИЦИАТИВНОЕ БЮДЖЕТИРОВАНИЕ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5210" y="4839523"/>
            <a:ext cx="190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404040"/>
                </a:solidFill>
                <a:cs typeface="Arial" panose="020B0604020202020204" pitchFamily="34" charset="0"/>
              </a:rPr>
              <a:t>Возможно именно Ваша идея поможет улучшить жизнь в Вашем поселении!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9043" y="93972"/>
            <a:ext cx="8052253" cy="6300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64">
              <a:defRPr/>
            </a:pPr>
            <a:r>
              <a:rPr lang="ru-RU" sz="2000" b="1" kern="0" spc="300" dirty="0">
                <a:solidFill>
                  <a:srgbClr val="404040"/>
                </a:solidFill>
                <a:cs typeface="Arial" panose="020B0604020202020204" pitchFamily="34" charset="0"/>
              </a:rPr>
              <a:t>Механизм реализации инициативного бюджетирования – как это работает?</a:t>
            </a:r>
            <a:endParaRPr lang="ru-RU" sz="3200" b="1" kern="0" spc="300" dirty="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80577" y="3777660"/>
            <a:ext cx="19603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Найдите единомышленников и определите долю софинансирования, либо трудового участия для реализации идеи</a:t>
            </a:r>
          </a:p>
          <a:p>
            <a:pPr algn="ctr"/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708AD45-BB02-4205-B6FA-F55181C470A5}"/>
              </a:ext>
            </a:extLst>
          </p:cNvPr>
          <p:cNvGrpSpPr/>
          <p:nvPr/>
        </p:nvGrpSpPr>
        <p:grpSpPr>
          <a:xfrm>
            <a:off x="529772" y="885671"/>
            <a:ext cx="1315812" cy="1064610"/>
            <a:chOff x="977153" y="215154"/>
            <a:chExt cx="3514164" cy="2843273"/>
          </a:xfrm>
        </p:grpSpPr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E9A2708D-77E9-49AC-90A1-B7B456608A2A}"/>
                </a:ext>
              </a:extLst>
            </p:cNvPr>
            <p:cNvCxnSpPr/>
            <p:nvPr/>
          </p:nvCxnSpPr>
          <p:spPr>
            <a:xfrm flipH="1" flipV="1">
              <a:off x="1394331" y="527616"/>
              <a:ext cx="268941" cy="2689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F22E088F-DDDC-4E7C-B629-78BEA6523E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76916" y="527616"/>
              <a:ext cx="268941" cy="2689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A45A0766-B21A-41F5-968C-DBF4963823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0189" y="2789486"/>
              <a:ext cx="268941" cy="2689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BCF497F6-4887-4BCD-863B-56F5FF7CB5D5}"/>
                </a:ext>
              </a:extLst>
            </p:cNvPr>
            <p:cNvCxnSpPr>
              <a:cxnSpLocks/>
            </p:cNvCxnSpPr>
            <p:nvPr/>
          </p:nvCxnSpPr>
          <p:spPr>
            <a:xfrm>
              <a:off x="3876916" y="2733295"/>
              <a:ext cx="268941" cy="2689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AC64DBA4-7848-47D2-A64D-19FD18C7CDCE}"/>
                </a:ext>
              </a:extLst>
            </p:cNvPr>
            <p:cNvCxnSpPr/>
            <p:nvPr/>
          </p:nvCxnSpPr>
          <p:spPr>
            <a:xfrm flipH="1">
              <a:off x="977153" y="1833363"/>
              <a:ext cx="3454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553C1391-206A-40C8-B299-B7FADC7D9288}"/>
                </a:ext>
              </a:extLst>
            </p:cNvPr>
            <p:cNvCxnSpPr/>
            <p:nvPr/>
          </p:nvCxnSpPr>
          <p:spPr>
            <a:xfrm flipH="1">
              <a:off x="4145857" y="1833363"/>
              <a:ext cx="3454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14A7097E-54D9-40C5-9885-6BE5E9B53AC8}"/>
                </a:ext>
              </a:extLst>
            </p:cNvPr>
            <p:cNvCxnSpPr/>
            <p:nvPr/>
          </p:nvCxnSpPr>
          <p:spPr>
            <a:xfrm flipV="1">
              <a:off x="2805954" y="215154"/>
              <a:ext cx="0" cy="3214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C7BF5DF6-0401-4BA7-9AA1-E96C7E75D7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46153" y="1095091"/>
            <a:ext cx="1172419" cy="111235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88652178-C8BD-432B-80B0-D4D5292F83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886805" y="1572936"/>
            <a:ext cx="1213227" cy="638238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CE168916-6E12-4070-B8EA-BDE505213C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897787" y="995435"/>
            <a:ext cx="1217037" cy="569259"/>
          </a:xfrm>
          <a:prstGeom prst="rect">
            <a:avLst/>
          </a:prstGeom>
          <a:ln>
            <a:noFill/>
          </a:ln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C78DD2F8-ECDD-4895-AD43-4818DE04D00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 flipH="1">
            <a:off x="7364161" y="974368"/>
            <a:ext cx="1197135" cy="1197135"/>
          </a:xfrm>
          <a:prstGeom prst="rect">
            <a:avLst/>
          </a:prstGeom>
        </p:spPr>
      </p:pic>
      <p:sp>
        <p:nvSpPr>
          <p:cNvPr id="39" name="Полилиния: фигура 2">
            <a:extLst>
              <a:ext uri="{FF2B5EF4-FFF2-40B4-BE49-F238E27FC236}">
                <a16:creationId xmlns:a16="http://schemas.microsoft.com/office/drawing/2014/main" id="{9FE11DA0-A541-46AD-A58E-C2923333DE59}"/>
              </a:ext>
            </a:extLst>
          </p:cNvPr>
          <p:cNvSpPr/>
          <p:nvPr/>
        </p:nvSpPr>
        <p:spPr>
          <a:xfrm>
            <a:off x="5702093" y="1108195"/>
            <a:ext cx="761293" cy="757752"/>
          </a:xfrm>
          <a:custGeom>
            <a:avLst/>
            <a:gdLst>
              <a:gd name="connsiteX0" fmla="*/ 188259 w 1927412"/>
              <a:gd name="connsiteY0" fmla="*/ 1416423 h 1918447"/>
              <a:gd name="connsiteX1" fmla="*/ 1559859 w 1927412"/>
              <a:gd name="connsiteY1" fmla="*/ 80682 h 1918447"/>
              <a:gd name="connsiteX2" fmla="*/ 1685365 w 1927412"/>
              <a:gd name="connsiteY2" fmla="*/ 0 h 1918447"/>
              <a:gd name="connsiteX3" fmla="*/ 1882589 w 1927412"/>
              <a:gd name="connsiteY3" fmla="*/ 143435 h 1918447"/>
              <a:gd name="connsiteX4" fmla="*/ 1900518 w 1927412"/>
              <a:gd name="connsiteY4" fmla="*/ 197223 h 1918447"/>
              <a:gd name="connsiteX5" fmla="*/ 1927412 w 1927412"/>
              <a:gd name="connsiteY5" fmla="*/ 286870 h 1918447"/>
              <a:gd name="connsiteX6" fmla="*/ 502024 w 1927412"/>
              <a:gd name="connsiteY6" fmla="*/ 1748117 h 1918447"/>
              <a:gd name="connsiteX7" fmla="*/ 0 w 1927412"/>
              <a:gd name="connsiteY7" fmla="*/ 1918447 h 1918447"/>
              <a:gd name="connsiteX8" fmla="*/ 125506 w 1927412"/>
              <a:gd name="connsiteY8" fmla="*/ 1550894 h 1918447"/>
              <a:gd name="connsiteX9" fmla="*/ 134471 w 1927412"/>
              <a:gd name="connsiteY9" fmla="*/ 1497105 h 191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7412" h="1918447">
                <a:moveTo>
                  <a:pt x="188259" y="1416423"/>
                </a:moveTo>
                <a:lnTo>
                  <a:pt x="1559859" y="80682"/>
                </a:lnTo>
                <a:lnTo>
                  <a:pt x="1685365" y="0"/>
                </a:lnTo>
                <a:lnTo>
                  <a:pt x="1882589" y="143435"/>
                </a:lnTo>
                <a:lnTo>
                  <a:pt x="1900518" y="197223"/>
                </a:lnTo>
                <a:lnTo>
                  <a:pt x="1927412" y="286870"/>
                </a:lnTo>
                <a:lnTo>
                  <a:pt x="502024" y="1748117"/>
                </a:lnTo>
                <a:lnTo>
                  <a:pt x="0" y="1918447"/>
                </a:lnTo>
                <a:lnTo>
                  <a:pt x="125506" y="1550894"/>
                </a:lnTo>
                <a:lnTo>
                  <a:pt x="134471" y="1497105"/>
                </a:lnTo>
              </a:path>
            </a:pathLst>
          </a:custGeom>
          <a:solidFill>
            <a:srgbClr val="1FD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CB3D0808-E008-462B-BAD5-3FD44331267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339886" y="954138"/>
            <a:ext cx="1185215" cy="1185215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2454760" y="3396965"/>
            <a:ext cx="2037406" cy="2260885"/>
          </a:xfrm>
          <a:prstGeom prst="rect">
            <a:avLst/>
          </a:prstGeom>
          <a:noFill/>
          <a:ln w="28575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792534" y="3396965"/>
            <a:ext cx="2037406" cy="2241835"/>
          </a:xfrm>
          <a:prstGeom prst="rect">
            <a:avLst/>
          </a:prstGeom>
          <a:noFill/>
          <a:ln w="28575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972417" y="3396965"/>
            <a:ext cx="2037406" cy="2227774"/>
          </a:xfrm>
          <a:prstGeom prst="rect">
            <a:avLst/>
          </a:prstGeom>
          <a:noFill/>
          <a:ln w="28575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FBFABBB8-955B-4BD9-AD1C-AEE8E139300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865707" y="1121545"/>
            <a:ext cx="1011957" cy="1011957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FBFABBB8-955B-4BD9-AD1C-AEE8E139300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250360" y="1113766"/>
            <a:ext cx="1011957" cy="1011957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FBFABBB8-955B-4BD9-AD1C-AEE8E139300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6502171" y="1040768"/>
            <a:ext cx="1011957" cy="1011957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790032" y="3456053"/>
            <a:ext cx="20374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Оформите заявку, соберите документы, рассчитайте стоимость работ</a:t>
            </a:r>
          </a:p>
          <a:p>
            <a:pPr algn="ctr"/>
            <a:r>
              <a:rPr lang="ru-RU" sz="1200" b="1" dirty="0">
                <a:solidFill>
                  <a:srgbClr val="1FD064"/>
                </a:solidFill>
                <a:cs typeface="Arial" panose="020B0604020202020204" pitchFamily="34" charset="0"/>
              </a:rPr>
              <a:t>Заинтересованный подход граждан позволяет властям максимально эффективно расходовать средства, а гражданам решать наиболее острые социальные проблемы местного уровня</a:t>
            </a:r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72417" y="3777660"/>
            <a:ext cx="20374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Для участия проекта в конкурсе и получения финансирования необходимо направить проект </a:t>
            </a:r>
            <a:r>
              <a:rPr lang="ru-RU" sz="1200" b="1" dirty="0">
                <a:solidFill>
                  <a:srgbClr val="404040"/>
                </a:solidFill>
              </a:rPr>
              <a:t>в администрацию Вашего поселения</a:t>
            </a:r>
          </a:p>
          <a:p>
            <a:pPr algn="ctr"/>
            <a:endParaRPr lang="ru-RU" sz="1200" b="1" dirty="0">
              <a:solidFill>
                <a:srgbClr val="1FD064"/>
              </a:solidFill>
              <a:cs typeface="Arial" panose="020B0604020202020204" pitchFamily="34" charset="0"/>
            </a:endParaRPr>
          </a:p>
          <a:p>
            <a:pPr algn="ctr"/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2662" y="2203323"/>
            <a:ext cx="1947826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dirty="0">
                <a:solidFill>
                  <a:schemeClr val="bg1"/>
                </a:solidFill>
              </a:rPr>
              <a:t>У Вас есть идея:</a:t>
            </a:r>
          </a:p>
          <a:p>
            <a:pPr marL="171450" indent="-171450" algn="just">
              <a:buFontTx/>
              <a:buChar char="-"/>
            </a:pPr>
            <a:r>
              <a:rPr lang="ru-RU" sz="1050" b="1" dirty="0">
                <a:solidFill>
                  <a:schemeClr val="bg1"/>
                </a:solidFill>
              </a:rPr>
              <a:t>Как разнообразить жизнь поселения</a:t>
            </a:r>
            <a:r>
              <a:rPr lang="ru-RU" sz="1050" b="1" dirty="0" smtClean="0">
                <a:solidFill>
                  <a:schemeClr val="bg1"/>
                </a:solidFill>
              </a:rPr>
              <a:t>?</a:t>
            </a:r>
          </a:p>
          <a:p>
            <a:pPr marL="171450" indent="-171450" algn="just">
              <a:buFontTx/>
              <a:buChar char="-"/>
            </a:pPr>
            <a:r>
              <a:rPr lang="ru-RU" sz="1050" b="1" dirty="0" smtClean="0">
                <a:solidFill>
                  <a:schemeClr val="bg1"/>
                </a:solidFill>
              </a:rPr>
              <a:t>Привнести что-то </a:t>
            </a:r>
            <a:r>
              <a:rPr lang="ru-RU" sz="1050" b="1" dirty="0">
                <a:solidFill>
                  <a:schemeClr val="bg1"/>
                </a:solidFill>
              </a:rPr>
              <a:t>новое</a:t>
            </a:r>
            <a:r>
              <a:rPr lang="ru-RU" sz="1050" b="1" dirty="0" smtClean="0">
                <a:solidFill>
                  <a:schemeClr val="bg1"/>
                </a:solidFill>
              </a:rPr>
              <a:t>?</a:t>
            </a:r>
            <a:endParaRPr lang="ru-RU" sz="1050" b="1" dirty="0">
              <a:solidFill>
                <a:schemeClr val="bg1"/>
              </a:solidFill>
            </a:endParaRPr>
          </a:p>
          <a:p>
            <a:pPr marL="171450" indent="-171450" algn="just">
              <a:buFontTx/>
              <a:buChar char="-"/>
            </a:pPr>
            <a:r>
              <a:rPr lang="ru-RU" sz="1050" b="1" dirty="0" smtClean="0">
                <a:solidFill>
                  <a:schemeClr val="bg1"/>
                </a:solidFill>
              </a:rPr>
              <a:t>Как </a:t>
            </a:r>
            <a:r>
              <a:rPr lang="ru-RU" sz="1050" b="1" dirty="0">
                <a:solidFill>
                  <a:schemeClr val="bg1"/>
                </a:solidFill>
              </a:rPr>
              <a:t>улучшить свой двор, микрорайон или даже целое поселение</a:t>
            </a:r>
            <a:r>
              <a:rPr lang="ru-RU" sz="1050" b="1" dirty="0" smtClean="0">
                <a:solidFill>
                  <a:schemeClr val="bg1"/>
                </a:solidFill>
              </a:rPr>
              <a:t>?</a:t>
            </a:r>
            <a:endParaRPr lang="ru-RU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45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Овал 88"/>
          <p:cNvSpPr/>
          <p:nvPr/>
        </p:nvSpPr>
        <p:spPr>
          <a:xfrm>
            <a:off x="7367585" y="990597"/>
            <a:ext cx="1147995" cy="1147995"/>
          </a:xfrm>
          <a:prstGeom prst="ellipse">
            <a:avLst/>
          </a:prstGeom>
          <a:solidFill>
            <a:srgbClr val="00C1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0" name="Рисунок 89">
            <a:extLst>
              <a:ext uri="{FF2B5EF4-FFF2-40B4-BE49-F238E27FC236}">
                <a16:creationId xmlns:a16="http://schemas.microsoft.com/office/drawing/2014/main" id="{31262560-A536-46C4-8890-55B8385F2E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55" y="928629"/>
            <a:ext cx="1197094" cy="1197094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3121970" y="987866"/>
            <a:ext cx="995548" cy="995548"/>
          </a:xfrm>
          <a:prstGeom prst="ellipse">
            <a:avLst/>
          </a:prstGeom>
          <a:solidFill>
            <a:srgbClr val="67D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илиния 1"/>
          <p:cNvSpPr/>
          <p:nvPr/>
        </p:nvSpPr>
        <p:spPr>
          <a:xfrm>
            <a:off x="727895" y="1304456"/>
            <a:ext cx="259307" cy="850710"/>
          </a:xfrm>
          <a:custGeom>
            <a:avLst/>
            <a:gdLst>
              <a:gd name="connsiteX0" fmla="*/ 232012 w 259307"/>
              <a:gd name="connsiteY0" fmla="*/ 850710 h 850710"/>
              <a:gd name="connsiteX1" fmla="*/ 236561 w 259307"/>
              <a:gd name="connsiteY1" fmla="*/ 559558 h 850710"/>
              <a:gd name="connsiteX2" fmla="*/ 195618 w 259307"/>
              <a:gd name="connsiteY2" fmla="*/ 536812 h 850710"/>
              <a:gd name="connsiteX3" fmla="*/ 186519 w 259307"/>
              <a:gd name="connsiteY3" fmla="*/ 514065 h 850710"/>
              <a:gd name="connsiteX4" fmla="*/ 209266 w 259307"/>
              <a:gd name="connsiteY4" fmla="*/ 491319 h 850710"/>
              <a:gd name="connsiteX5" fmla="*/ 259307 w 259307"/>
              <a:gd name="connsiteY5" fmla="*/ 423080 h 850710"/>
              <a:gd name="connsiteX6" fmla="*/ 254758 w 259307"/>
              <a:gd name="connsiteY6" fmla="*/ 291152 h 850710"/>
              <a:gd name="connsiteX7" fmla="*/ 254758 w 259307"/>
              <a:gd name="connsiteY7" fmla="*/ 254758 h 850710"/>
              <a:gd name="connsiteX8" fmla="*/ 236561 w 259307"/>
              <a:gd name="connsiteY8" fmla="*/ 227462 h 850710"/>
              <a:gd name="connsiteX9" fmla="*/ 209266 w 259307"/>
              <a:gd name="connsiteY9" fmla="*/ 213814 h 850710"/>
              <a:gd name="connsiteX10" fmla="*/ 200167 w 259307"/>
              <a:gd name="connsiteY10" fmla="*/ 90985 h 850710"/>
              <a:gd name="connsiteX11" fmla="*/ 181970 w 259307"/>
              <a:gd name="connsiteY11" fmla="*/ 36394 h 850710"/>
              <a:gd name="connsiteX12" fmla="*/ 159224 w 259307"/>
              <a:gd name="connsiteY12" fmla="*/ 36394 h 850710"/>
              <a:gd name="connsiteX13" fmla="*/ 136478 w 259307"/>
              <a:gd name="connsiteY13" fmla="*/ 36394 h 850710"/>
              <a:gd name="connsiteX14" fmla="*/ 118281 w 259307"/>
              <a:gd name="connsiteY14" fmla="*/ 4549 h 850710"/>
              <a:gd name="connsiteX15" fmla="*/ 90985 w 259307"/>
              <a:gd name="connsiteY15" fmla="*/ 0 h 850710"/>
              <a:gd name="connsiteX16" fmla="*/ 50042 w 259307"/>
              <a:gd name="connsiteY16" fmla="*/ 45492 h 850710"/>
              <a:gd name="connsiteX17" fmla="*/ 50042 w 259307"/>
              <a:gd name="connsiteY17" fmla="*/ 550459 h 850710"/>
              <a:gd name="connsiteX18" fmla="*/ 0 w 259307"/>
              <a:gd name="connsiteY18" fmla="*/ 550459 h 850710"/>
              <a:gd name="connsiteX19" fmla="*/ 0 w 259307"/>
              <a:gd name="connsiteY19" fmla="*/ 823414 h 850710"/>
              <a:gd name="connsiteX20" fmla="*/ 232012 w 259307"/>
              <a:gd name="connsiteY20" fmla="*/ 850710 h 850710"/>
              <a:gd name="connsiteX0" fmla="*/ 232012 w 259307"/>
              <a:gd name="connsiteY0" fmla="*/ 850710 h 850710"/>
              <a:gd name="connsiteX1" fmla="*/ 236561 w 259307"/>
              <a:gd name="connsiteY1" fmla="*/ 559558 h 850710"/>
              <a:gd name="connsiteX2" fmla="*/ 195618 w 259307"/>
              <a:gd name="connsiteY2" fmla="*/ 536812 h 850710"/>
              <a:gd name="connsiteX3" fmla="*/ 186519 w 259307"/>
              <a:gd name="connsiteY3" fmla="*/ 514065 h 850710"/>
              <a:gd name="connsiteX4" fmla="*/ 209266 w 259307"/>
              <a:gd name="connsiteY4" fmla="*/ 491319 h 850710"/>
              <a:gd name="connsiteX5" fmla="*/ 259307 w 259307"/>
              <a:gd name="connsiteY5" fmla="*/ 423080 h 850710"/>
              <a:gd name="connsiteX6" fmla="*/ 254758 w 259307"/>
              <a:gd name="connsiteY6" fmla="*/ 291152 h 850710"/>
              <a:gd name="connsiteX7" fmla="*/ 254758 w 259307"/>
              <a:gd name="connsiteY7" fmla="*/ 254758 h 850710"/>
              <a:gd name="connsiteX8" fmla="*/ 236561 w 259307"/>
              <a:gd name="connsiteY8" fmla="*/ 227462 h 850710"/>
              <a:gd name="connsiteX9" fmla="*/ 209266 w 259307"/>
              <a:gd name="connsiteY9" fmla="*/ 213814 h 850710"/>
              <a:gd name="connsiteX10" fmla="*/ 200167 w 259307"/>
              <a:gd name="connsiteY10" fmla="*/ 90985 h 850710"/>
              <a:gd name="connsiteX11" fmla="*/ 181970 w 259307"/>
              <a:gd name="connsiteY11" fmla="*/ 36394 h 850710"/>
              <a:gd name="connsiteX12" fmla="*/ 159224 w 259307"/>
              <a:gd name="connsiteY12" fmla="*/ 36394 h 850710"/>
              <a:gd name="connsiteX13" fmla="*/ 136478 w 259307"/>
              <a:gd name="connsiteY13" fmla="*/ 36394 h 850710"/>
              <a:gd name="connsiteX14" fmla="*/ 118281 w 259307"/>
              <a:gd name="connsiteY14" fmla="*/ 4549 h 850710"/>
              <a:gd name="connsiteX15" fmla="*/ 90985 w 259307"/>
              <a:gd name="connsiteY15" fmla="*/ 0 h 850710"/>
              <a:gd name="connsiteX16" fmla="*/ 50042 w 259307"/>
              <a:gd name="connsiteY16" fmla="*/ 45492 h 850710"/>
              <a:gd name="connsiteX17" fmla="*/ 50042 w 259307"/>
              <a:gd name="connsiteY17" fmla="*/ 550459 h 850710"/>
              <a:gd name="connsiteX18" fmla="*/ 0 w 259307"/>
              <a:gd name="connsiteY18" fmla="*/ 550459 h 850710"/>
              <a:gd name="connsiteX19" fmla="*/ 0 w 259307"/>
              <a:gd name="connsiteY19" fmla="*/ 848044 h 850710"/>
              <a:gd name="connsiteX20" fmla="*/ 232012 w 259307"/>
              <a:gd name="connsiteY20" fmla="*/ 850710 h 850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9307" h="850710">
                <a:moveTo>
                  <a:pt x="232012" y="850710"/>
                </a:moveTo>
                <a:cubicBezTo>
                  <a:pt x="233528" y="753659"/>
                  <a:pt x="235045" y="656609"/>
                  <a:pt x="236561" y="559558"/>
                </a:cubicBezTo>
                <a:lnTo>
                  <a:pt x="195618" y="536812"/>
                </a:lnTo>
                <a:lnTo>
                  <a:pt x="186519" y="514065"/>
                </a:lnTo>
                <a:lnTo>
                  <a:pt x="209266" y="491319"/>
                </a:lnTo>
                <a:lnTo>
                  <a:pt x="259307" y="423080"/>
                </a:lnTo>
                <a:lnTo>
                  <a:pt x="254758" y="291152"/>
                </a:lnTo>
                <a:lnTo>
                  <a:pt x="254758" y="254758"/>
                </a:lnTo>
                <a:lnTo>
                  <a:pt x="236561" y="227462"/>
                </a:lnTo>
                <a:lnTo>
                  <a:pt x="209266" y="213814"/>
                </a:lnTo>
                <a:lnTo>
                  <a:pt x="200167" y="90985"/>
                </a:lnTo>
                <a:lnTo>
                  <a:pt x="181970" y="36394"/>
                </a:lnTo>
                <a:lnTo>
                  <a:pt x="159224" y="36394"/>
                </a:lnTo>
                <a:lnTo>
                  <a:pt x="136478" y="36394"/>
                </a:lnTo>
                <a:lnTo>
                  <a:pt x="118281" y="4549"/>
                </a:lnTo>
                <a:lnTo>
                  <a:pt x="90985" y="0"/>
                </a:lnTo>
                <a:lnTo>
                  <a:pt x="50042" y="45492"/>
                </a:lnTo>
                <a:lnTo>
                  <a:pt x="50042" y="550459"/>
                </a:lnTo>
                <a:lnTo>
                  <a:pt x="0" y="550459"/>
                </a:lnTo>
                <a:lnTo>
                  <a:pt x="0" y="848044"/>
                </a:lnTo>
                <a:lnTo>
                  <a:pt x="232012" y="850710"/>
                </a:lnTo>
                <a:close/>
              </a:path>
            </a:pathLst>
          </a:custGeom>
          <a:solidFill>
            <a:srgbClr val="A6D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9043" y="93972"/>
            <a:ext cx="8052253" cy="6300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64">
              <a:defRPr/>
            </a:pPr>
            <a:r>
              <a:rPr lang="ru-RU" sz="2000" b="1" kern="0" spc="300" dirty="0">
                <a:solidFill>
                  <a:srgbClr val="404040"/>
                </a:solidFill>
                <a:cs typeface="Arial" panose="020B0604020202020204" pitchFamily="34" charset="0"/>
              </a:rPr>
              <a:t>Механизм реализации инициативного бюджетирования – как это работает?</a:t>
            </a:r>
            <a:endParaRPr lang="ru-RU" sz="3200" b="1" kern="0" spc="300" dirty="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789824" y="1346800"/>
            <a:ext cx="168283" cy="810393"/>
          </a:xfrm>
          <a:custGeom>
            <a:avLst/>
            <a:gdLst>
              <a:gd name="connsiteX0" fmla="*/ 78006 w 247018"/>
              <a:gd name="connsiteY0" fmla="*/ 4334 h 810393"/>
              <a:gd name="connsiteX1" fmla="*/ 34670 w 247018"/>
              <a:gd name="connsiteY1" fmla="*/ 0 h 810393"/>
              <a:gd name="connsiteX2" fmla="*/ 13001 w 247018"/>
              <a:gd name="connsiteY2" fmla="*/ 8668 h 810393"/>
              <a:gd name="connsiteX3" fmla="*/ 0 w 247018"/>
              <a:gd name="connsiteY3" fmla="*/ 177680 h 810393"/>
              <a:gd name="connsiteX4" fmla="*/ 0 w 247018"/>
              <a:gd name="connsiteY4" fmla="*/ 810393 h 810393"/>
              <a:gd name="connsiteX5" fmla="*/ 247018 w 247018"/>
              <a:gd name="connsiteY5" fmla="*/ 810393 h 810393"/>
              <a:gd name="connsiteX6" fmla="*/ 247018 w 247018"/>
              <a:gd name="connsiteY6" fmla="*/ 641380 h 810393"/>
              <a:gd name="connsiteX7" fmla="*/ 99674 w 247018"/>
              <a:gd name="connsiteY7" fmla="*/ 468034 h 810393"/>
              <a:gd name="connsiteX8" fmla="*/ 78006 w 247018"/>
              <a:gd name="connsiteY8" fmla="*/ 4334 h 810393"/>
              <a:gd name="connsiteX0" fmla="*/ 78006 w 247018"/>
              <a:gd name="connsiteY0" fmla="*/ 4334 h 810393"/>
              <a:gd name="connsiteX1" fmla="*/ 34670 w 247018"/>
              <a:gd name="connsiteY1" fmla="*/ 0 h 810393"/>
              <a:gd name="connsiteX2" fmla="*/ 13001 w 247018"/>
              <a:gd name="connsiteY2" fmla="*/ 8668 h 810393"/>
              <a:gd name="connsiteX3" fmla="*/ 0 w 247018"/>
              <a:gd name="connsiteY3" fmla="*/ 177680 h 810393"/>
              <a:gd name="connsiteX4" fmla="*/ 0 w 247018"/>
              <a:gd name="connsiteY4" fmla="*/ 810393 h 810393"/>
              <a:gd name="connsiteX5" fmla="*/ 220227 w 247018"/>
              <a:gd name="connsiteY5" fmla="*/ 797924 h 810393"/>
              <a:gd name="connsiteX6" fmla="*/ 247018 w 247018"/>
              <a:gd name="connsiteY6" fmla="*/ 641380 h 810393"/>
              <a:gd name="connsiteX7" fmla="*/ 99674 w 247018"/>
              <a:gd name="connsiteY7" fmla="*/ 468034 h 810393"/>
              <a:gd name="connsiteX8" fmla="*/ 78006 w 247018"/>
              <a:gd name="connsiteY8" fmla="*/ 4334 h 810393"/>
              <a:gd name="connsiteX0" fmla="*/ 78006 w 220227"/>
              <a:gd name="connsiteY0" fmla="*/ 4334 h 810393"/>
              <a:gd name="connsiteX1" fmla="*/ 34670 w 220227"/>
              <a:gd name="connsiteY1" fmla="*/ 0 h 810393"/>
              <a:gd name="connsiteX2" fmla="*/ 13001 w 220227"/>
              <a:gd name="connsiteY2" fmla="*/ 8668 h 810393"/>
              <a:gd name="connsiteX3" fmla="*/ 0 w 220227"/>
              <a:gd name="connsiteY3" fmla="*/ 177680 h 810393"/>
              <a:gd name="connsiteX4" fmla="*/ 0 w 220227"/>
              <a:gd name="connsiteY4" fmla="*/ 810393 h 810393"/>
              <a:gd name="connsiteX5" fmla="*/ 220227 w 220227"/>
              <a:gd name="connsiteY5" fmla="*/ 797924 h 810393"/>
              <a:gd name="connsiteX6" fmla="*/ 212572 w 220227"/>
              <a:gd name="connsiteY6" fmla="*/ 645536 h 810393"/>
              <a:gd name="connsiteX7" fmla="*/ 99674 w 220227"/>
              <a:gd name="connsiteY7" fmla="*/ 468034 h 810393"/>
              <a:gd name="connsiteX8" fmla="*/ 78006 w 220227"/>
              <a:gd name="connsiteY8" fmla="*/ 4334 h 81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227" h="810393">
                <a:moveTo>
                  <a:pt x="78006" y="4334"/>
                </a:moveTo>
                <a:lnTo>
                  <a:pt x="34670" y="0"/>
                </a:lnTo>
                <a:lnTo>
                  <a:pt x="13001" y="8668"/>
                </a:lnTo>
                <a:lnTo>
                  <a:pt x="0" y="177680"/>
                </a:lnTo>
                <a:lnTo>
                  <a:pt x="0" y="810393"/>
                </a:lnTo>
                <a:lnTo>
                  <a:pt x="220227" y="797924"/>
                </a:lnTo>
                <a:lnTo>
                  <a:pt x="212572" y="645536"/>
                </a:lnTo>
                <a:lnTo>
                  <a:pt x="99674" y="468034"/>
                </a:lnTo>
                <a:lnTo>
                  <a:pt x="78006" y="4334"/>
                </a:lnTo>
                <a:close/>
              </a:path>
            </a:pathLst>
          </a:custGeom>
          <a:solidFill>
            <a:srgbClr val="A6D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1137530" y="1142708"/>
            <a:ext cx="237481" cy="1012458"/>
            <a:chOff x="1033803" y="1139339"/>
            <a:chExt cx="259307" cy="1012458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033803" y="1139339"/>
              <a:ext cx="259307" cy="850710"/>
              <a:chOff x="1033803" y="1139339"/>
              <a:chExt cx="259307" cy="850710"/>
            </a:xfrm>
          </p:grpSpPr>
          <p:sp>
            <p:nvSpPr>
              <p:cNvPr id="52" name="Полилиния 51"/>
              <p:cNvSpPr/>
              <p:nvPr/>
            </p:nvSpPr>
            <p:spPr>
              <a:xfrm>
                <a:off x="1033803" y="1139339"/>
                <a:ext cx="259307" cy="850710"/>
              </a:xfrm>
              <a:custGeom>
                <a:avLst/>
                <a:gdLst>
                  <a:gd name="connsiteX0" fmla="*/ 232012 w 259307"/>
                  <a:gd name="connsiteY0" fmla="*/ 850710 h 850710"/>
                  <a:gd name="connsiteX1" fmla="*/ 236561 w 259307"/>
                  <a:gd name="connsiteY1" fmla="*/ 559558 h 850710"/>
                  <a:gd name="connsiteX2" fmla="*/ 195618 w 259307"/>
                  <a:gd name="connsiteY2" fmla="*/ 536812 h 850710"/>
                  <a:gd name="connsiteX3" fmla="*/ 186519 w 259307"/>
                  <a:gd name="connsiteY3" fmla="*/ 514065 h 850710"/>
                  <a:gd name="connsiteX4" fmla="*/ 209266 w 259307"/>
                  <a:gd name="connsiteY4" fmla="*/ 491319 h 850710"/>
                  <a:gd name="connsiteX5" fmla="*/ 259307 w 259307"/>
                  <a:gd name="connsiteY5" fmla="*/ 423080 h 850710"/>
                  <a:gd name="connsiteX6" fmla="*/ 254758 w 259307"/>
                  <a:gd name="connsiteY6" fmla="*/ 291152 h 850710"/>
                  <a:gd name="connsiteX7" fmla="*/ 254758 w 259307"/>
                  <a:gd name="connsiteY7" fmla="*/ 254758 h 850710"/>
                  <a:gd name="connsiteX8" fmla="*/ 236561 w 259307"/>
                  <a:gd name="connsiteY8" fmla="*/ 227462 h 850710"/>
                  <a:gd name="connsiteX9" fmla="*/ 209266 w 259307"/>
                  <a:gd name="connsiteY9" fmla="*/ 213814 h 850710"/>
                  <a:gd name="connsiteX10" fmla="*/ 200167 w 259307"/>
                  <a:gd name="connsiteY10" fmla="*/ 90985 h 850710"/>
                  <a:gd name="connsiteX11" fmla="*/ 181970 w 259307"/>
                  <a:gd name="connsiteY11" fmla="*/ 36394 h 850710"/>
                  <a:gd name="connsiteX12" fmla="*/ 159224 w 259307"/>
                  <a:gd name="connsiteY12" fmla="*/ 36394 h 850710"/>
                  <a:gd name="connsiteX13" fmla="*/ 136478 w 259307"/>
                  <a:gd name="connsiteY13" fmla="*/ 36394 h 850710"/>
                  <a:gd name="connsiteX14" fmla="*/ 118281 w 259307"/>
                  <a:gd name="connsiteY14" fmla="*/ 4549 h 850710"/>
                  <a:gd name="connsiteX15" fmla="*/ 90985 w 259307"/>
                  <a:gd name="connsiteY15" fmla="*/ 0 h 850710"/>
                  <a:gd name="connsiteX16" fmla="*/ 50042 w 259307"/>
                  <a:gd name="connsiteY16" fmla="*/ 45492 h 850710"/>
                  <a:gd name="connsiteX17" fmla="*/ 50042 w 259307"/>
                  <a:gd name="connsiteY17" fmla="*/ 550459 h 850710"/>
                  <a:gd name="connsiteX18" fmla="*/ 0 w 259307"/>
                  <a:gd name="connsiteY18" fmla="*/ 550459 h 850710"/>
                  <a:gd name="connsiteX19" fmla="*/ 0 w 259307"/>
                  <a:gd name="connsiteY19" fmla="*/ 823414 h 850710"/>
                  <a:gd name="connsiteX20" fmla="*/ 232012 w 259307"/>
                  <a:gd name="connsiteY20" fmla="*/ 850710 h 850710"/>
                  <a:gd name="connsiteX0" fmla="*/ 232012 w 259307"/>
                  <a:gd name="connsiteY0" fmla="*/ 850710 h 850710"/>
                  <a:gd name="connsiteX1" fmla="*/ 236561 w 259307"/>
                  <a:gd name="connsiteY1" fmla="*/ 559558 h 850710"/>
                  <a:gd name="connsiteX2" fmla="*/ 195618 w 259307"/>
                  <a:gd name="connsiteY2" fmla="*/ 536812 h 850710"/>
                  <a:gd name="connsiteX3" fmla="*/ 186519 w 259307"/>
                  <a:gd name="connsiteY3" fmla="*/ 514065 h 850710"/>
                  <a:gd name="connsiteX4" fmla="*/ 209266 w 259307"/>
                  <a:gd name="connsiteY4" fmla="*/ 491319 h 850710"/>
                  <a:gd name="connsiteX5" fmla="*/ 259307 w 259307"/>
                  <a:gd name="connsiteY5" fmla="*/ 423080 h 850710"/>
                  <a:gd name="connsiteX6" fmla="*/ 254758 w 259307"/>
                  <a:gd name="connsiteY6" fmla="*/ 291152 h 850710"/>
                  <a:gd name="connsiteX7" fmla="*/ 254758 w 259307"/>
                  <a:gd name="connsiteY7" fmla="*/ 254758 h 850710"/>
                  <a:gd name="connsiteX8" fmla="*/ 236561 w 259307"/>
                  <a:gd name="connsiteY8" fmla="*/ 227462 h 850710"/>
                  <a:gd name="connsiteX9" fmla="*/ 209266 w 259307"/>
                  <a:gd name="connsiteY9" fmla="*/ 213814 h 850710"/>
                  <a:gd name="connsiteX10" fmla="*/ 200167 w 259307"/>
                  <a:gd name="connsiteY10" fmla="*/ 90985 h 850710"/>
                  <a:gd name="connsiteX11" fmla="*/ 181970 w 259307"/>
                  <a:gd name="connsiteY11" fmla="*/ 36394 h 850710"/>
                  <a:gd name="connsiteX12" fmla="*/ 159224 w 259307"/>
                  <a:gd name="connsiteY12" fmla="*/ 36394 h 850710"/>
                  <a:gd name="connsiteX13" fmla="*/ 136478 w 259307"/>
                  <a:gd name="connsiteY13" fmla="*/ 36394 h 850710"/>
                  <a:gd name="connsiteX14" fmla="*/ 118281 w 259307"/>
                  <a:gd name="connsiteY14" fmla="*/ 4549 h 850710"/>
                  <a:gd name="connsiteX15" fmla="*/ 90985 w 259307"/>
                  <a:gd name="connsiteY15" fmla="*/ 0 h 850710"/>
                  <a:gd name="connsiteX16" fmla="*/ 50042 w 259307"/>
                  <a:gd name="connsiteY16" fmla="*/ 45492 h 850710"/>
                  <a:gd name="connsiteX17" fmla="*/ 50042 w 259307"/>
                  <a:gd name="connsiteY17" fmla="*/ 550459 h 850710"/>
                  <a:gd name="connsiteX18" fmla="*/ 0 w 259307"/>
                  <a:gd name="connsiteY18" fmla="*/ 550459 h 850710"/>
                  <a:gd name="connsiteX19" fmla="*/ 0 w 259307"/>
                  <a:gd name="connsiteY19" fmla="*/ 848044 h 850710"/>
                  <a:gd name="connsiteX20" fmla="*/ 232012 w 259307"/>
                  <a:gd name="connsiteY20" fmla="*/ 850710 h 850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59307" h="850710">
                    <a:moveTo>
                      <a:pt x="232012" y="850710"/>
                    </a:moveTo>
                    <a:cubicBezTo>
                      <a:pt x="233528" y="753659"/>
                      <a:pt x="235045" y="656609"/>
                      <a:pt x="236561" y="559558"/>
                    </a:cubicBezTo>
                    <a:lnTo>
                      <a:pt x="195618" y="536812"/>
                    </a:lnTo>
                    <a:lnTo>
                      <a:pt x="186519" y="514065"/>
                    </a:lnTo>
                    <a:lnTo>
                      <a:pt x="209266" y="491319"/>
                    </a:lnTo>
                    <a:lnTo>
                      <a:pt x="259307" y="423080"/>
                    </a:lnTo>
                    <a:lnTo>
                      <a:pt x="254758" y="291152"/>
                    </a:lnTo>
                    <a:lnTo>
                      <a:pt x="254758" y="254758"/>
                    </a:lnTo>
                    <a:lnTo>
                      <a:pt x="236561" y="227462"/>
                    </a:lnTo>
                    <a:lnTo>
                      <a:pt x="209266" y="213814"/>
                    </a:lnTo>
                    <a:lnTo>
                      <a:pt x="200167" y="90985"/>
                    </a:lnTo>
                    <a:lnTo>
                      <a:pt x="181970" y="36394"/>
                    </a:lnTo>
                    <a:lnTo>
                      <a:pt x="159224" y="36394"/>
                    </a:lnTo>
                    <a:lnTo>
                      <a:pt x="136478" y="36394"/>
                    </a:lnTo>
                    <a:lnTo>
                      <a:pt x="118281" y="4549"/>
                    </a:lnTo>
                    <a:lnTo>
                      <a:pt x="90985" y="0"/>
                    </a:lnTo>
                    <a:lnTo>
                      <a:pt x="50042" y="45492"/>
                    </a:lnTo>
                    <a:lnTo>
                      <a:pt x="50042" y="550459"/>
                    </a:lnTo>
                    <a:lnTo>
                      <a:pt x="0" y="550459"/>
                    </a:lnTo>
                    <a:lnTo>
                      <a:pt x="0" y="848044"/>
                    </a:lnTo>
                    <a:lnTo>
                      <a:pt x="232012" y="850710"/>
                    </a:lnTo>
                    <a:close/>
                  </a:path>
                </a:pathLst>
              </a:custGeom>
              <a:solidFill>
                <a:srgbClr val="A6D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олилиния 53"/>
              <p:cNvSpPr/>
              <p:nvPr/>
            </p:nvSpPr>
            <p:spPr>
              <a:xfrm>
                <a:off x="1034279" y="1177082"/>
                <a:ext cx="239161" cy="810393"/>
              </a:xfrm>
              <a:custGeom>
                <a:avLst/>
                <a:gdLst>
                  <a:gd name="connsiteX0" fmla="*/ 78006 w 247018"/>
                  <a:gd name="connsiteY0" fmla="*/ 4334 h 810393"/>
                  <a:gd name="connsiteX1" fmla="*/ 34670 w 247018"/>
                  <a:gd name="connsiteY1" fmla="*/ 0 h 810393"/>
                  <a:gd name="connsiteX2" fmla="*/ 13001 w 247018"/>
                  <a:gd name="connsiteY2" fmla="*/ 8668 h 810393"/>
                  <a:gd name="connsiteX3" fmla="*/ 0 w 247018"/>
                  <a:gd name="connsiteY3" fmla="*/ 177680 h 810393"/>
                  <a:gd name="connsiteX4" fmla="*/ 0 w 247018"/>
                  <a:gd name="connsiteY4" fmla="*/ 810393 h 810393"/>
                  <a:gd name="connsiteX5" fmla="*/ 247018 w 247018"/>
                  <a:gd name="connsiteY5" fmla="*/ 810393 h 810393"/>
                  <a:gd name="connsiteX6" fmla="*/ 247018 w 247018"/>
                  <a:gd name="connsiteY6" fmla="*/ 641380 h 810393"/>
                  <a:gd name="connsiteX7" fmla="*/ 99674 w 247018"/>
                  <a:gd name="connsiteY7" fmla="*/ 468034 h 810393"/>
                  <a:gd name="connsiteX8" fmla="*/ 78006 w 247018"/>
                  <a:gd name="connsiteY8" fmla="*/ 4334 h 810393"/>
                  <a:gd name="connsiteX0" fmla="*/ 78006 w 247018"/>
                  <a:gd name="connsiteY0" fmla="*/ 4334 h 810393"/>
                  <a:gd name="connsiteX1" fmla="*/ 34670 w 247018"/>
                  <a:gd name="connsiteY1" fmla="*/ 0 h 810393"/>
                  <a:gd name="connsiteX2" fmla="*/ 13001 w 247018"/>
                  <a:gd name="connsiteY2" fmla="*/ 8668 h 810393"/>
                  <a:gd name="connsiteX3" fmla="*/ 0 w 247018"/>
                  <a:gd name="connsiteY3" fmla="*/ 177680 h 810393"/>
                  <a:gd name="connsiteX4" fmla="*/ 0 w 247018"/>
                  <a:gd name="connsiteY4" fmla="*/ 810393 h 810393"/>
                  <a:gd name="connsiteX5" fmla="*/ 220227 w 247018"/>
                  <a:gd name="connsiteY5" fmla="*/ 797924 h 810393"/>
                  <a:gd name="connsiteX6" fmla="*/ 247018 w 247018"/>
                  <a:gd name="connsiteY6" fmla="*/ 641380 h 810393"/>
                  <a:gd name="connsiteX7" fmla="*/ 99674 w 247018"/>
                  <a:gd name="connsiteY7" fmla="*/ 468034 h 810393"/>
                  <a:gd name="connsiteX8" fmla="*/ 78006 w 247018"/>
                  <a:gd name="connsiteY8" fmla="*/ 4334 h 810393"/>
                  <a:gd name="connsiteX0" fmla="*/ 78006 w 220227"/>
                  <a:gd name="connsiteY0" fmla="*/ 4334 h 810393"/>
                  <a:gd name="connsiteX1" fmla="*/ 34670 w 220227"/>
                  <a:gd name="connsiteY1" fmla="*/ 0 h 810393"/>
                  <a:gd name="connsiteX2" fmla="*/ 13001 w 220227"/>
                  <a:gd name="connsiteY2" fmla="*/ 8668 h 810393"/>
                  <a:gd name="connsiteX3" fmla="*/ 0 w 220227"/>
                  <a:gd name="connsiteY3" fmla="*/ 177680 h 810393"/>
                  <a:gd name="connsiteX4" fmla="*/ 0 w 220227"/>
                  <a:gd name="connsiteY4" fmla="*/ 810393 h 810393"/>
                  <a:gd name="connsiteX5" fmla="*/ 220227 w 220227"/>
                  <a:gd name="connsiteY5" fmla="*/ 797924 h 810393"/>
                  <a:gd name="connsiteX6" fmla="*/ 212572 w 220227"/>
                  <a:gd name="connsiteY6" fmla="*/ 645536 h 810393"/>
                  <a:gd name="connsiteX7" fmla="*/ 99674 w 220227"/>
                  <a:gd name="connsiteY7" fmla="*/ 468034 h 810393"/>
                  <a:gd name="connsiteX8" fmla="*/ 78006 w 220227"/>
                  <a:gd name="connsiteY8" fmla="*/ 4334 h 810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0227" h="810393">
                    <a:moveTo>
                      <a:pt x="78006" y="4334"/>
                    </a:moveTo>
                    <a:lnTo>
                      <a:pt x="34670" y="0"/>
                    </a:lnTo>
                    <a:lnTo>
                      <a:pt x="13001" y="8668"/>
                    </a:lnTo>
                    <a:lnTo>
                      <a:pt x="0" y="177680"/>
                    </a:lnTo>
                    <a:lnTo>
                      <a:pt x="0" y="810393"/>
                    </a:lnTo>
                    <a:lnTo>
                      <a:pt x="220227" y="797924"/>
                    </a:lnTo>
                    <a:lnTo>
                      <a:pt x="212572" y="645536"/>
                    </a:lnTo>
                    <a:lnTo>
                      <a:pt x="99674" y="468034"/>
                    </a:lnTo>
                    <a:lnTo>
                      <a:pt x="78006" y="4334"/>
                    </a:lnTo>
                    <a:close/>
                  </a:path>
                </a:pathLst>
              </a:custGeom>
              <a:solidFill>
                <a:srgbClr val="A6D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1033803" y="1865947"/>
              <a:ext cx="233705" cy="285850"/>
            </a:xfrm>
            <a:prstGeom prst="rect">
              <a:avLst/>
            </a:prstGeom>
            <a:solidFill>
              <a:srgbClr val="A6D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1525339" y="957507"/>
            <a:ext cx="243602" cy="1197658"/>
            <a:chOff x="1033803" y="1139339"/>
            <a:chExt cx="259307" cy="1197658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1033803" y="1139339"/>
              <a:ext cx="259307" cy="850710"/>
              <a:chOff x="1033803" y="1139339"/>
              <a:chExt cx="259307" cy="850710"/>
            </a:xfrm>
          </p:grpSpPr>
          <p:sp>
            <p:nvSpPr>
              <p:cNvPr id="59" name="Полилиния 58"/>
              <p:cNvSpPr/>
              <p:nvPr/>
            </p:nvSpPr>
            <p:spPr>
              <a:xfrm>
                <a:off x="1033803" y="1139339"/>
                <a:ext cx="259307" cy="850710"/>
              </a:xfrm>
              <a:custGeom>
                <a:avLst/>
                <a:gdLst>
                  <a:gd name="connsiteX0" fmla="*/ 232012 w 259307"/>
                  <a:gd name="connsiteY0" fmla="*/ 850710 h 850710"/>
                  <a:gd name="connsiteX1" fmla="*/ 236561 w 259307"/>
                  <a:gd name="connsiteY1" fmla="*/ 559558 h 850710"/>
                  <a:gd name="connsiteX2" fmla="*/ 195618 w 259307"/>
                  <a:gd name="connsiteY2" fmla="*/ 536812 h 850710"/>
                  <a:gd name="connsiteX3" fmla="*/ 186519 w 259307"/>
                  <a:gd name="connsiteY3" fmla="*/ 514065 h 850710"/>
                  <a:gd name="connsiteX4" fmla="*/ 209266 w 259307"/>
                  <a:gd name="connsiteY4" fmla="*/ 491319 h 850710"/>
                  <a:gd name="connsiteX5" fmla="*/ 259307 w 259307"/>
                  <a:gd name="connsiteY5" fmla="*/ 423080 h 850710"/>
                  <a:gd name="connsiteX6" fmla="*/ 254758 w 259307"/>
                  <a:gd name="connsiteY6" fmla="*/ 291152 h 850710"/>
                  <a:gd name="connsiteX7" fmla="*/ 254758 w 259307"/>
                  <a:gd name="connsiteY7" fmla="*/ 254758 h 850710"/>
                  <a:gd name="connsiteX8" fmla="*/ 236561 w 259307"/>
                  <a:gd name="connsiteY8" fmla="*/ 227462 h 850710"/>
                  <a:gd name="connsiteX9" fmla="*/ 209266 w 259307"/>
                  <a:gd name="connsiteY9" fmla="*/ 213814 h 850710"/>
                  <a:gd name="connsiteX10" fmla="*/ 200167 w 259307"/>
                  <a:gd name="connsiteY10" fmla="*/ 90985 h 850710"/>
                  <a:gd name="connsiteX11" fmla="*/ 181970 w 259307"/>
                  <a:gd name="connsiteY11" fmla="*/ 36394 h 850710"/>
                  <a:gd name="connsiteX12" fmla="*/ 159224 w 259307"/>
                  <a:gd name="connsiteY12" fmla="*/ 36394 h 850710"/>
                  <a:gd name="connsiteX13" fmla="*/ 136478 w 259307"/>
                  <a:gd name="connsiteY13" fmla="*/ 36394 h 850710"/>
                  <a:gd name="connsiteX14" fmla="*/ 118281 w 259307"/>
                  <a:gd name="connsiteY14" fmla="*/ 4549 h 850710"/>
                  <a:gd name="connsiteX15" fmla="*/ 90985 w 259307"/>
                  <a:gd name="connsiteY15" fmla="*/ 0 h 850710"/>
                  <a:gd name="connsiteX16" fmla="*/ 50042 w 259307"/>
                  <a:gd name="connsiteY16" fmla="*/ 45492 h 850710"/>
                  <a:gd name="connsiteX17" fmla="*/ 50042 w 259307"/>
                  <a:gd name="connsiteY17" fmla="*/ 550459 h 850710"/>
                  <a:gd name="connsiteX18" fmla="*/ 0 w 259307"/>
                  <a:gd name="connsiteY18" fmla="*/ 550459 h 850710"/>
                  <a:gd name="connsiteX19" fmla="*/ 0 w 259307"/>
                  <a:gd name="connsiteY19" fmla="*/ 823414 h 850710"/>
                  <a:gd name="connsiteX20" fmla="*/ 232012 w 259307"/>
                  <a:gd name="connsiteY20" fmla="*/ 850710 h 850710"/>
                  <a:gd name="connsiteX0" fmla="*/ 232012 w 259307"/>
                  <a:gd name="connsiteY0" fmla="*/ 850710 h 850710"/>
                  <a:gd name="connsiteX1" fmla="*/ 236561 w 259307"/>
                  <a:gd name="connsiteY1" fmla="*/ 559558 h 850710"/>
                  <a:gd name="connsiteX2" fmla="*/ 195618 w 259307"/>
                  <a:gd name="connsiteY2" fmla="*/ 536812 h 850710"/>
                  <a:gd name="connsiteX3" fmla="*/ 186519 w 259307"/>
                  <a:gd name="connsiteY3" fmla="*/ 514065 h 850710"/>
                  <a:gd name="connsiteX4" fmla="*/ 209266 w 259307"/>
                  <a:gd name="connsiteY4" fmla="*/ 491319 h 850710"/>
                  <a:gd name="connsiteX5" fmla="*/ 259307 w 259307"/>
                  <a:gd name="connsiteY5" fmla="*/ 423080 h 850710"/>
                  <a:gd name="connsiteX6" fmla="*/ 254758 w 259307"/>
                  <a:gd name="connsiteY6" fmla="*/ 291152 h 850710"/>
                  <a:gd name="connsiteX7" fmla="*/ 254758 w 259307"/>
                  <a:gd name="connsiteY7" fmla="*/ 254758 h 850710"/>
                  <a:gd name="connsiteX8" fmla="*/ 236561 w 259307"/>
                  <a:gd name="connsiteY8" fmla="*/ 227462 h 850710"/>
                  <a:gd name="connsiteX9" fmla="*/ 209266 w 259307"/>
                  <a:gd name="connsiteY9" fmla="*/ 213814 h 850710"/>
                  <a:gd name="connsiteX10" fmla="*/ 200167 w 259307"/>
                  <a:gd name="connsiteY10" fmla="*/ 90985 h 850710"/>
                  <a:gd name="connsiteX11" fmla="*/ 181970 w 259307"/>
                  <a:gd name="connsiteY11" fmla="*/ 36394 h 850710"/>
                  <a:gd name="connsiteX12" fmla="*/ 159224 w 259307"/>
                  <a:gd name="connsiteY12" fmla="*/ 36394 h 850710"/>
                  <a:gd name="connsiteX13" fmla="*/ 136478 w 259307"/>
                  <a:gd name="connsiteY13" fmla="*/ 36394 h 850710"/>
                  <a:gd name="connsiteX14" fmla="*/ 118281 w 259307"/>
                  <a:gd name="connsiteY14" fmla="*/ 4549 h 850710"/>
                  <a:gd name="connsiteX15" fmla="*/ 90985 w 259307"/>
                  <a:gd name="connsiteY15" fmla="*/ 0 h 850710"/>
                  <a:gd name="connsiteX16" fmla="*/ 50042 w 259307"/>
                  <a:gd name="connsiteY16" fmla="*/ 45492 h 850710"/>
                  <a:gd name="connsiteX17" fmla="*/ 50042 w 259307"/>
                  <a:gd name="connsiteY17" fmla="*/ 550459 h 850710"/>
                  <a:gd name="connsiteX18" fmla="*/ 0 w 259307"/>
                  <a:gd name="connsiteY18" fmla="*/ 550459 h 850710"/>
                  <a:gd name="connsiteX19" fmla="*/ 0 w 259307"/>
                  <a:gd name="connsiteY19" fmla="*/ 848044 h 850710"/>
                  <a:gd name="connsiteX20" fmla="*/ 232012 w 259307"/>
                  <a:gd name="connsiteY20" fmla="*/ 850710 h 850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59307" h="850710">
                    <a:moveTo>
                      <a:pt x="232012" y="850710"/>
                    </a:moveTo>
                    <a:cubicBezTo>
                      <a:pt x="233528" y="753659"/>
                      <a:pt x="235045" y="656609"/>
                      <a:pt x="236561" y="559558"/>
                    </a:cubicBezTo>
                    <a:lnTo>
                      <a:pt x="195618" y="536812"/>
                    </a:lnTo>
                    <a:lnTo>
                      <a:pt x="186519" y="514065"/>
                    </a:lnTo>
                    <a:lnTo>
                      <a:pt x="209266" y="491319"/>
                    </a:lnTo>
                    <a:lnTo>
                      <a:pt x="259307" y="423080"/>
                    </a:lnTo>
                    <a:lnTo>
                      <a:pt x="254758" y="291152"/>
                    </a:lnTo>
                    <a:lnTo>
                      <a:pt x="254758" y="254758"/>
                    </a:lnTo>
                    <a:lnTo>
                      <a:pt x="236561" y="227462"/>
                    </a:lnTo>
                    <a:lnTo>
                      <a:pt x="209266" y="213814"/>
                    </a:lnTo>
                    <a:lnTo>
                      <a:pt x="200167" y="90985"/>
                    </a:lnTo>
                    <a:lnTo>
                      <a:pt x="181970" y="36394"/>
                    </a:lnTo>
                    <a:lnTo>
                      <a:pt x="159224" y="36394"/>
                    </a:lnTo>
                    <a:lnTo>
                      <a:pt x="136478" y="36394"/>
                    </a:lnTo>
                    <a:lnTo>
                      <a:pt x="118281" y="4549"/>
                    </a:lnTo>
                    <a:lnTo>
                      <a:pt x="90985" y="0"/>
                    </a:lnTo>
                    <a:lnTo>
                      <a:pt x="50042" y="45492"/>
                    </a:lnTo>
                    <a:lnTo>
                      <a:pt x="50042" y="550459"/>
                    </a:lnTo>
                    <a:lnTo>
                      <a:pt x="0" y="550459"/>
                    </a:lnTo>
                    <a:lnTo>
                      <a:pt x="0" y="848044"/>
                    </a:lnTo>
                    <a:lnTo>
                      <a:pt x="232012" y="850710"/>
                    </a:lnTo>
                    <a:close/>
                  </a:path>
                </a:pathLst>
              </a:custGeom>
              <a:solidFill>
                <a:srgbClr val="A6D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олилиния 59"/>
              <p:cNvSpPr/>
              <p:nvPr/>
            </p:nvSpPr>
            <p:spPr>
              <a:xfrm>
                <a:off x="1034279" y="1177082"/>
                <a:ext cx="239161" cy="810393"/>
              </a:xfrm>
              <a:custGeom>
                <a:avLst/>
                <a:gdLst>
                  <a:gd name="connsiteX0" fmla="*/ 78006 w 247018"/>
                  <a:gd name="connsiteY0" fmla="*/ 4334 h 810393"/>
                  <a:gd name="connsiteX1" fmla="*/ 34670 w 247018"/>
                  <a:gd name="connsiteY1" fmla="*/ 0 h 810393"/>
                  <a:gd name="connsiteX2" fmla="*/ 13001 w 247018"/>
                  <a:gd name="connsiteY2" fmla="*/ 8668 h 810393"/>
                  <a:gd name="connsiteX3" fmla="*/ 0 w 247018"/>
                  <a:gd name="connsiteY3" fmla="*/ 177680 h 810393"/>
                  <a:gd name="connsiteX4" fmla="*/ 0 w 247018"/>
                  <a:gd name="connsiteY4" fmla="*/ 810393 h 810393"/>
                  <a:gd name="connsiteX5" fmla="*/ 247018 w 247018"/>
                  <a:gd name="connsiteY5" fmla="*/ 810393 h 810393"/>
                  <a:gd name="connsiteX6" fmla="*/ 247018 w 247018"/>
                  <a:gd name="connsiteY6" fmla="*/ 641380 h 810393"/>
                  <a:gd name="connsiteX7" fmla="*/ 99674 w 247018"/>
                  <a:gd name="connsiteY7" fmla="*/ 468034 h 810393"/>
                  <a:gd name="connsiteX8" fmla="*/ 78006 w 247018"/>
                  <a:gd name="connsiteY8" fmla="*/ 4334 h 810393"/>
                  <a:gd name="connsiteX0" fmla="*/ 78006 w 247018"/>
                  <a:gd name="connsiteY0" fmla="*/ 4334 h 810393"/>
                  <a:gd name="connsiteX1" fmla="*/ 34670 w 247018"/>
                  <a:gd name="connsiteY1" fmla="*/ 0 h 810393"/>
                  <a:gd name="connsiteX2" fmla="*/ 13001 w 247018"/>
                  <a:gd name="connsiteY2" fmla="*/ 8668 h 810393"/>
                  <a:gd name="connsiteX3" fmla="*/ 0 w 247018"/>
                  <a:gd name="connsiteY3" fmla="*/ 177680 h 810393"/>
                  <a:gd name="connsiteX4" fmla="*/ 0 w 247018"/>
                  <a:gd name="connsiteY4" fmla="*/ 810393 h 810393"/>
                  <a:gd name="connsiteX5" fmla="*/ 220227 w 247018"/>
                  <a:gd name="connsiteY5" fmla="*/ 797924 h 810393"/>
                  <a:gd name="connsiteX6" fmla="*/ 247018 w 247018"/>
                  <a:gd name="connsiteY6" fmla="*/ 641380 h 810393"/>
                  <a:gd name="connsiteX7" fmla="*/ 99674 w 247018"/>
                  <a:gd name="connsiteY7" fmla="*/ 468034 h 810393"/>
                  <a:gd name="connsiteX8" fmla="*/ 78006 w 247018"/>
                  <a:gd name="connsiteY8" fmla="*/ 4334 h 810393"/>
                  <a:gd name="connsiteX0" fmla="*/ 78006 w 220227"/>
                  <a:gd name="connsiteY0" fmla="*/ 4334 h 810393"/>
                  <a:gd name="connsiteX1" fmla="*/ 34670 w 220227"/>
                  <a:gd name="connsiteY1" fmla="*/ 0 h 810393"/>
                  <a:gd name="connsiteX2" fmla="*/ 13001 w 220227"/>
                  <a:gd name="connsiteY2" fmla="*/ 8668 h 810393"/>
                  <a:gd name="connsiteX3" fmla="*/ 0 w 220227"/>
                  <a:gd name="connsiteY3" fmla="*/ 177680 h 810393"/>
                  <a:gd name="connsiteX4" fmla="*/ 0 w 220227"/>
                  <a:gd name="connsiteY4" fmla="*/ 810393 h 810393"/>
                  <a:gd name="connsiteX5" fmla="*/ 220227 w 220227"/>
                  <a:gd name="connsiteY5" fmla="*/ 797924 h 810393"/>
                  <a:gd name="connsiteX6" fmla="*/ 212572 w 220227"/>
                  <a:gd name="connsiteY6" fmla="*/ 645536 h 810393"/>
                  <a:gd name="connsiteX7" fmla="*/ 99674 w 220227"/>
                  <a:gd name="connsiteY7" fmla="*/ 468034 h 810393"/>
                  <a:gd name="connsiteX8" fmla="*/ 78006 w 220227"/>
                  <a:gd name="connsiteY8" fmla="*/ 4334 h 810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0227" h="810393">
                    <a:moveTo>
                      <a:pt x="78006" y="4334"/>
                    </a:moveTo>
                    <a:lnTo>
                      <a:pt x="34670" y="0"/>
                    </a:lnTo>
                    <a:lnTo>
                      <a:pt x="13001" y="8668"/>
                    </a:lnTo>
                    <a:lnTo>
                      <a:pt x="0" y="177680"/>
                    </a:lnTo>
                    <a:lnTo>
                      <a:pt x="0" y="810393"/>
                    </a:lnTo>
                    <a:lnTo>
                      <a:pt x="220227" y="797924"/>
                    </a:lnTo>
                    <a:lnTo>
                      <a:pt x="212572" y="645536"/>
                    </a:lnTo>
                    <a:lnTo>
                      <a:pt x="99674" y="468034"/>
                    </a:lnTo>
                    <a:lnTo>
                      <a:pt x="78006" y="4334"/>
                    </a:lnTo>
                    <a:close/>
                  </a:path>
                </a:pathLst>
              </a:custGeom>
              <a:solidFill>
                <a:srgbClr val="A6D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8" name="Прямоугольник 57"/>
            <p:cNvSpPr/>
            <p:nvPr/>
          </p:nvSpPr>
          <p:spPr>
            <a:xfrm>
              <a:off x="1033803" y="1939186"/>
              <a:ext cx="233705" cy="397811"/>
            </a:xfrm>
            <a:prstGeom prst="rect">
              <a:avLst/>
            </a:prstGeom>
            <a:solidFill>
              <a:srgbClr val="A6D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D893B8B8-106E-4949-9068-0C759116D3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419" y="1017527"/>
            <a:ext cx="1079757" cy="1079757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EBFFE541-3A91-4C22-B6E6-22B7F95EEC0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74" y="957507"/>
            <a:ext cx="1199798" cy="1199798"/>
          </a:xfrm>
          <a:prstGeom prst="rect">
            <a:avLst/>
          </a:prstGeom>
        </p:spPr>
      </p:pic>
      <p:sp>
        <p:nvSpPr>
          <p:cNvPr id="63" name="Прямоугольник 62"/>
          <p:cNvSpPr/>
          <p:nvPr/>
        </p:nvSpPr>
        <p:spPr>
          <a:xfrm>
            <a:off x="176942" y="3396965"/>
            <a:ext cx="2037406" cy="2260885"/>
          </a:xfrm>
          <a:prstGeom prst="rect">
            <a:avLst/>
          </a:prstGeom>
          <a:noFill/>
          <a:ln w="28575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7008150" y="2256901"/>
            <a:ext cx="1963572" cy="1080246"/>
          </a:xfrm>
          <a:prstGeom prst="rect">
            <a:avLst/>
          </a:prstGeom>
          <a:solidFill>
            <a:srgbClr val="00C1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Принимаете совместно с администрацией выполненные работы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828561" y="2256899"/>
            <a:ext cx="1960349" cy="1094169"/>
          </a:xfrm>
          <a:prstGeom prst="rect">
            <a:avLst/>
          </a:prstGeom>
          <a:solidFill>
            <a:srgbClr val="1FD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Реализация проекта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2507609" y="2259349"/>
            <a:ext cx="1960349" cy="1091719"/>
          </a:xfrm>
          <a:prstGeom prst="rect">
            <a:avLst/>
          </a:prstGeom>
          <a:solidFill>
            <a:srgbClr val="67D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b="1" dirty="0">
              <a:solidFill>
                <a:schemeClr val="bg1"/>
              </a:solidFill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Отбор инициатив согласительной комиссией Сургутского района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24737" y="2271828"/>
            <a:ext cx="1960349" cy="1079240"/>
          </a:xfrm>
          <a:prstGeom prst="rect">
            <a:avLst/>
          </a:prstGeom>
          <a:solidFill>
            <a:srgbClr val="A6D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b="1" dirty="0">
              <a:solidFill>
                <a:schemeClr val="bg1"/>
              </a:solidFill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Отбор инициатив населением</a:t>
            </a:r>
          </a:p>
          <a:p>
            <a:pPr algn="ctr"/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77317" y="3373245"/>
            <a:ext cx="2260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Администрацией городского, сельского поселения организуются общественные обсуждения, в которых участвуют все заинтересованные жители. </a:t>
            </a:r>
          </a:p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На этих обсуждениях они рассматривают проекты поступившие в администрацию,</a:t>
            </a:r>
          </a:p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выбирают важные для них проекты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22723" y="3404744"/>
            <a:ext cx="21014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Проекты отобранные населением рассматриваются согласительной комиссией Сургутского района.</a:t>
            </a:r>
          </a:p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Комиссия осуществляет их оценку, и принимает</a:t>
            </a:r>
          </a:p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решение о реализации или</a:t>
            </a:r>
          </a:p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об отклонении проекта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2454760" y="3396965"/>
            <a:ext cx="2037406" cy="2260885"/>
          </a:xfrm>
          <a:prstGeom prst="rect">
            <a:avLst/>
          </a:prstGeom>
          <a:noFill/>
          <a:ln w="28575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4792534" y="3396965"/>
            <a:ext cx="2037406" cy="2241835"/>
          </a:xfrm>
          <a:prstGeom prst="rect">
            <a:avLst/>
          </a:prstGeom>
          <a:noFill/>
          <a:ln w="28575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6972417" y="3396965"/>
            <a:ext cx="2037406" cy="2227774"/>
          </a:xfrm>
          <a:prstGeom prst="rect">
            <a:avLst/>
          </a:prstGeom>
          <a:noFill/>
          <a:ln w="28575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FBFABBB8-955B-4BD9-AD1C-AEE8E139300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865707" y="1121545"/>
            <a:ext cx="1011957" cy="1011957"/>
          </a:xfrm>
          <a:prstGeom prst="rect">
            <a:avLst/>
          </a:prstGeom>
        </p:spPr>
      </p:pic>
      <p:pic>
        <p:nvPicPr>
          <p:cNvPr id="75" name="Рисунок 74">
            <a:extLst>
              <a:ext uri="{FF2B5EF4-FFF2-40B4-BE49-F238E27FC236}">
                <a16:creationId xmlns:a16="http://schemas.microsoft.com/office/drawing/2014/main" id="{FBFABBB8-955B-4BD9-AD1C-AEE8E139300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250360" y="1113766"/>
            <a:ext cx="1011957" cy="1011957"/>
          </a:xfrm>
          <a:prstGeom prst="rect">
            <a:avLst/>
          </a:prstGeom>
        </p:spPr>
      </p:pic>
      <p:pic>
        <p:nvPicPr>
          <p:cNvPr id="76" name="Рисунок 75">
            <a:extLst>
              <a:ext uri="{FF2B5EF4-FFF2-40B4-BE49-F238E27FC236}">
                <a16:creationId xmlns:a16="http://schemas.microsoft.com/office/drawing/2014/main" id="{FBFABBB8-955B-4BD9-AD1C-AEE8E139300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502171" y="1097918"/>
            <a:ext cx="1011957" cy="1011957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4792534" y="3742577"/>
            <a:ext cx="20374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Проект прошедший конкурсный отбор реализуется под контролем граждан. Качество выполняемых работ повышается благодаря общественному контролю. </a:t>
            </a:r>
            <a:endParaRPr lang="ru-RU" sz="1200" b="1" dirty="0">
              <a:solidFill>
                <a:srgbClr val="1FD064"/>
              </a:solidFill>
              <a:cs typeface="Arial" panose="020B0604020202020204" pitchFamily="34" charset="0"/>
            </a:endParaRPr>
          </a:p>
          <a:p>
            <a:pPr algn="ctr"/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014999" y="3900962"/>
            <a:ext cx="2037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FD064"/>
                </a:solidFill>
                <a:cs typeface="Arial" panose="020B0604020202020204" pitchFamily="34" charset="0"/>
              </a:rPr>
              <a:t>Проблема решена! Благодаря Вам поселение стало лучше!</a:t>
            </a:r>
            <a:endParaRPr lang="ru-RU" sz="1600" b="1" dirty="0">
              <a:solidFill>
                <a:srgbClr val="1FD064"/>
              </a:solidFill>
            </a:endParaRPr>
          </a:p>
          <a:p>
            <a:pPr algn="ctr"/>
            <a:endParaRPr lang="ru-RU" sz="1200" b="1" dirty="0">
              <a:solidFill>
                <a:srgbClr val="1FD064"/>
              </a:solidFill>
              <a:cs typeface="Arial" panose="020B0604020202020204" pitchFamily="34" charset="0"/>
            </a:endParaRPr>
          </a:p>
          <a:p>
            <a:pPr algn="ctr"/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411049" y="1869317"/>
            <a:ext cx="748592" cy="190258"/>
          </a:xfrm>
          <a:prstGeom prst="rect">
            <a:avLst/>
          </a:prstGeom>
          <a:solidFill>
            <a:srgbClr val="1FD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5490215" y="1671993"/>
            <a:ext cx="810058" cy="197323"/>
          </a:xfrm>
          <a:prstGeom prst="rect">
            <a:avLst/>
          </a:prstGeom>
          <a:solidFill>
            <a:srgbClr val="1FD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5578531" y="1542753"/>
            <a:ext cx="587664" cy="129239"/>
          </a:xfrm>
          <a:prstGeom prst="rect">
            <a:avLst/>
          </a:prstGeom>
          <a:solidFill>
            <a:srgbClr val="1FD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5599075" y="1430104"/>
            <a:ext cx="559041" cy="212349"/>
          </a:xfrm>
          <a:custGeom>
            <a:avLst/>
            <a:gdLst>
              <a:gd name="connsiteX0" fmla="*/ 138677 w 559041"/>
              <a:gd name="connsiteY0" fmla="*/ 121342 h 212349"/>
              <a:gd name="connsiteX1" fmla="*/ 463700 w 559041"/>
              <a:gd name="connsiteY1" fmla="*/ 0 h 212349"/>
              <a:gd name="connsiteX2" fmla="*/ 524371 w 559041"/>
              <a:gd name="connsiteY2" fmla="*/ 65005 h 212349"/>
              <a:gd name="connsiteX3" fmla="*/ 559041 w 559041"/>
              <a:gd name="connsiteY3" fmla="*/ 99674 h 212349"/>
              <a:gd name="connsiteX4" fmla="*/ 546040 w 559041"/>
              <a:gd name="connsiteY4" fmla="*/ 212349 h 212349"/>
              <a:gd name="connsiteX5" fmla="*/ 8667 w 559041"/>
              <a:gd name="connsiteY5" fmla="*/ 199348 h 212349"/>
              <a:gd name="connsiteX6" fmla="*/ 0 w 559041"/>
              <a:gd name="connsiteY6" fmla="*/ 112675 h 212349"/>
              <a:gd name="connsiteX7" fmla="*/ 138677 w 559041"/>
              <a:gd name="connsiteY7" fmla="*/ 121342 h 21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041" h="212349">
                <a:moveTo>
                  <a:pt x="138677" y="121342"/>
                </a:moveTo>
                <a:lnTo>
                  <a:pt x="463700" y="0"/>
                </a:lnTo>
                <a:lnTo>
                  <a:pt x="524371" y="65005"/>
                </a:lnTo>
                <a:lnTo>
                  <a:pt x="559041" y="99674"/>
                </a:lnTo>
                <a:lnTo>
                  <a:pt x="546040" y="212349"/>
                </a:lnTo>
                <a:lnTo>
                  <a:pt x="8667" y="199348"/>
                </a:lnTo>
                <a:lnTo>
                  <a:pt x="0" y="112675"/>
                </a:lnTo>
                <a:lnTo>
                  <a:pt x="138677" y="121342"/>
                </a:lnTo>
                <a:close/>
              </a:path>
            </a:pathLst>
          </a:custGeom>
          <a:solidFill>
            <a:srgbClr val="1FD0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91" y="1017527"/>
            <a:ext cx="1042048" cy="104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874" y="123215"/>
            <a:ext cx="8052253" cy="784473"/>
          </a:xfrm>
          <a:prstGeom prst="rect">
            <a:avLst/>
          </a:prstGeom>
          <a:gradFill flip="none" rotWithShape="1">
            <a:gsLst>
              <a:gs pos="0">
                <a:srgbClr val="FD5622"/>
              </a:gs>
              <a:gs pos="100000">
                <a:srgbClr val="F92140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64">
              <a:defRPr/>
            </a:pPr>
            <a:r>
              <a:rPr lang="ru-RU" sz="2000" b="1" kern="0" spc="300" dirty="0">
                <a:solidFill>
                  <a:prstClr val="white"/>
                </a:solidFill>
                <a:cs typeface="Arial" panose="020B0604020202020204" pitchFamily="34" charset="0"/>
              </a:rPr>
              <a:t>Кто может быть инициатором проекта?</a:t>
            </a:r>
            <a:endParaRPr lang="ru-RU" sz="3200" b="1" kern="0" spc="300" dirty="0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11118" y="4594254"/>
            <a:ext cx="4369024" cy="876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C1908"/>
                </a:solidFill>
              </a:rPr>
              <a:t>юридические лица, </a:t>
            </a:r>
            <a:endParaRPr lang="en-US" b="1" dirty="0" smtClean="0">
              <a:solidFill>
                <a:srgbClr val="FC1908"/>
              </a:solidFill>
            </a:endParaRPr>
          </a:p>
          <a:p>
            <a:pPr algn="ctr"/>
            <a:r>
              <a:rPr lang="ru-RU" b="1" dirty="0" smtClean="0">
                <a:solidFill>
                  <a:srgbClr val="404040"/>
                </a:solidFill>
              </a:rPr>
              <a:t>осуществляющие </a:t>
            </a:r>
            <a:r>
              <a:rPr lang="ru-RU" b="1" dirty="0">
                <a:solidFill>
                  <a:srgbClr val="404040"/>
                </a:solidFill>
              </a:rPr>
              <a:t>свою деятельность на территории Сургутского района, в том числе некоммерческие социально-ориентированные </a:t>
            </a:r>
            <a:r>
              <a:rPr lang="ru-RU" b="1" dirty="0" smtClean="0">
                <a:solidFill>
                  <a:srgbClr val="404040"/>
                </a:solidFill>
              </a:rPr>
              <a:t>организации</a:t>
            </a:r>
            <a:endParaRPr lang="ru-RU" b="1" dirty="0">
              <a:solidFill>
                <a:srgbClr val="40404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470" y="2551784"/>
            <a:ext cx="3463914" cy="28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C1908"/>
                </a:solidFill>
              </a:rPr>
              <a:t>жители Сургутского района не моложе 18 лет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1118" y="2431257"/>
            <a:ext cx="4070126" cy="6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C1908"/>
                </a:solidFill>
              </a:rPr>
              <a:t>индивидуальные предприниматели, </a:t>
            </a:r>
            <a:endParaRPr lang="en-US" b="1" dirty="0" smtClean="0">
              <a:solidFill>
                <a:srgbClr val="FC1908"/>
              </a:solidFill>
            </a:endParaRPr>
          </a:p>
          <a:p>
            <a:pPr algn="ctr"/>
            <a:r>
              <a:rPr lang="ru-RU" b="1" dirty="0" smtClean="0">
                <a:solidFill>
                  <a:srgbClr val="404040"/>
                </a:solidFill>
              </a:rPr>
              <a:t>осуществляющие </a:t>
            </a:r>
            <a:r>
              <a:rPr lang="ru-RU" b="1" dirty="0">
                <a:solidFill>
                  <a:srgbClr val="404040"/>
                </a:solidFill>
              </a:rPr>
              <a:t>свою деятельность на территории Сургутского района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70949" y="4599095"/>
            <a:ext cx="3219450" cy="876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C1908"/>
                </a:solidFill>
              </a:rPr>
              <a:t>инициативные группы граждан, </a:t>
            </a:r>
            <a:r>
              <a:rPr lang="ru-RU" b="1" dirty="0" smtClean="0">
                <a:solidFill>
                  <a:srgbClr val="404040"/>
                </a:solidFill>
              </a:rPr>
              <a:t>проживающие </a:t>
            </a:r>
            <a:r>
              <a:rPr lang="ru-RU" b="1" dirty="0">
                <a:solidFill>
                  <a:srgbClr val="404040"/>
                </a:solidFill>
              </a:rPr>
              <a:t>на территории Сургутского района, представители которой </a:t>
            </a:r>
            <a:endParaRPr lang="ru-RU" b="1" dirty="0" smtClean="0">
              <a:solidFill>
                <a:srgbClr val="404040"/>
              </a:solidFill>
            </a:endParaRPr>
          </a:p>
          <a:p>
            <a:pPr algn="ctr"/>
            <a:r>
              <a:rPr lang="ru-RU" b="1" dirty="0" smtClean="0">
                <a:solidFill>
                  <a:srgbClr val="404040"/>
                </a:solidFill>
              </a:rPr>
              <a:t>не </a:t>
            </a:r>
            <a:r>
              <a:rPr lang="ru-RU" b="1" dirty="0">
                <a:solidFill>
                  <a:srgbClr val="404040"/>
                </a:solidFill>
              </a:rPr>
              <a:t>моложе 18 лет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744949" y="3159133"/>
            <a:ext cx="1325420" cy="1325420"/>
            <a:chOff x="1387893" y="3211714"/>
            <a:chExt cx="1428206" cy="1428206"/>
          </a:xfrm>
        </p:grpSpPr>
        <p:sp>
          <p:nvSpPr>
            <p:cNvPr id="16" name="Овал 15"/>
            <p:cNvSpPr/>
            <p:nvPr/>
          </p:nvSpPr>
          <p:spPr>
            <a:xfrm rot="19213082">
              <a:off x="1387893" y="3211714"/>
              <a:ext cx="1428206" cy="1428206"/>
            </a:xfrm>
            <a:prstGeom prst="ellipse">
              <a:avLst/>
            </a:prstGeom>
            <a:noFill/>
            <a:ln w="38100">
              <a:gradFill>
                <a:gsLst>
                  <a:gs pos="25000">
                    <a:srgbClr val="FD5625"/>
                  </a:gs>
                  <a:gs pos="0">
                    <a:srgbClr val="FD5625"/>
                  </a:gs>
                  <a:gs pos="100000">
                    <a:srgbClr val="FC1908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64738128-F180-4E02-B7F0-81F03ADEE8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663671" y="3451103"/>
              <a:ext cx="876650" cy="876650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/>
          <p:nvPr/>
        </p:nvGrpSpPr>
        <p:grpSpPr>
          <a:xfrm>
            <a:off x="5916046" y="3200660"/>
            <a:ext cx="1325420" cy="1325420"/>
            <a:chOff x="6046678" y="3253241"/>
            <a:chExt cx="1428206" cy="1428206"/>
          </a:xfrm>
        </p:grpSpPr>
        <p:sp>
          <p:nvSpPr>
            <p:cNvPr id="15" name="Овал 14"/>
            <p:cNvSpPr/>
            <p:nvPr/>
          </p:nvSpPr>
          <p:spPr>
            <a:xfrm rot="15300000">
              <a:off x="6046678" y="3253241"/>
              <a:ext cx="1428206" cy="1428206"/>
            </a:xfrm>
            <a:prstGeom prst="ellipse">
              <a:avLst/>
            </a:prstGeom>
            <a:noFill/>
            <a:ln w="38100">
              <a:gradFill>
                <a:gsLst>
                  <a:gs pos="25000">
                    <a:srgbClr val="FD5625"/>
                  </a:gs>
                  <a:gs pos="0">
                    <a:srgbClr val="FD5625"/>
                  </a:gs>
                  <a:gs pos="100000">
                    <a:srgbClr val="FC1908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8C269854-A92E-47F9-95FF-8D54E53FD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6261247" y="3377772"/>
              <a:ext cx="1069340" cy="106934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/>
        </p:nvGrpSpPr>
        <p:grpSpPr>
          <a:xfrm>
            <a:off x="1782115" y="1088067"/>
            <a:ext cx="1325420" cy="1325420"/>
            <a:chOff x="1433768" y="1297403"/>
            <a:chExt cx="1428206" cy="1428206"/>
          </a:xfrm>
        </p:grpSpPr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C1418F8E-535E-49B5-A985-41E088EA2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709546" y="1587955"/>
              <a:ext cx="876650" cy="876650"/>
            </a:xfrm>
            <a:prstGeom prst="rect">
              <a:avLst/>
            </a:prstGeom>
          </p:spPr>
        </p:pic>
        <p:sp>
          <p:nvSpPr>
            <p:cNvPr id="7" name="Овал 6"/>
            <p:cNvSpPr/>
            <p:nvPr/>
          </p:nvSpPr>
          <p:spPr>
            <a:xfrm>
              <a:off x="1433768" y="1297403"/>
              <a:ext cx="1428206" cy="1428206"/>
            </a:xfrm>
            <a:prstGeom prst="ellipse">
              <a:avLst/>
            </a:prstGeom>
            <a:noFill/>
            <a:ln w="38100">
              <a:gradFill>
                <a:gsLst>
                  <a:gs pos="25000">
                    <a:srgbClr val="FD5625"/>
                  </a:gs>
                  <a:gs pos="0">
                    <a:srgbClr val="FD5625"/>
                  </a:gs>
                  <a:gs pos="100000">
                    <a:srgbClr val="FC1908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859152" y="1045534"/>
            <a:ext cx="1325420" cy="1325420"/>
            <a:chOff x="5972366" y="1254870"/>
            <a:chExt cx="1428206" cy="1428206"/>
          </a:xfrm>
        </p:grpSpPr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8C1DE97E-E990-491D-AD4F-C46C899D3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6248143" y="1562735"/>
              <a:ext cx="876651" cy="876651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 rot="5844849">
              <a:off x="5972366" y="1254870"/>
              <a:ext cx="1428206" cy="1428206"/>
            </a:xfrm>
            <a:prstGeom prst="ellipse">
              <a:avLst/>
            </a:prstGeom>
            <a:noFill/>
            <a:ln w="38100">
              <a:gradFill>
                <a:gsLst>
                  <a:gs pos="25000">
                    <a:srgbClr val="FD5625"/>
                  </a:gs>
                  <a:gs pos="0">
                    <a:srgbClr val="FD5625"/>
                  </a:gs>
                  <a:gs pos="100000">
                    <a:srgbClr val="FC1908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247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43176" y="1076326"/>
            <a:ext cx="3819524" cy="381952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6811" y="128478"/>
            <a:ext cx="8052253" cy="6300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64">
              <a:defRPr/>
            </a:pPr>
            <a:r>
              <a:rPr lang="ru-RU" sz="2000" b="1" kern="0" spc="300" dirty="0">
                <a:solidFill>
                  <a:srgbClr val="404040"/>
                </a:solidFill>
                <a:cs typeface="Arial" panose="020B0604020202020204" pitchFamily="34" charset="0"/>
              </a:rPr>
              <a:t>ПРОЕКТ РЕАЛИЗУЕТСЯ ЗА СЧЁТ:</a:t>
            </a:r>
            <a:endParaRPr lang="ru-RU" sz="3200" b="1" kern="0" spc="300" dirty="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00909" y="1334059"/>
            <a:ext cx="3314142" cy="3314142"/>
          </a:xfrm>
          <a:prstGeom prst="ellipse">
            <a:avLst/>
          </a:prstGeom>
          <a:solidFill>
            <a:srgbClr val="F9264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-10084" y="2173561"/>
            <a:ext cx="2553260" cy="6300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64">
              <a:defRPr/>
            </a:pPr>
            <a:r>
              <a:rPr lang="ru-RU" sz="1900" b="1" kern="0" dirty="0">
                <a:solidFill>
                  <a:srgbClr val="FF0000"/>
                </a:solidFill>
                <a:cs typeface="Arial" panose="020B0604020202020204" pitchFamily="34" charset="0"/>
              </a:rPr>
              <a:t>СРЕДСТВ БЮДЖЕТА СУРГУТСКОГО РАЙОНА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2498112">
            <a:off x="4371177" y="1971247"/>
            <a:ext cx="1996504" cy="1849394"/>
            <a:chOff x="4113988" y="1372489"/>
            <a:chExt cx="1996504" cy="184939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" name="Овал 11"/>
            <p:cNvSpPr/>
            <p:nvPr/>
          </p:nvSpPr>
          <p:spPr>
            <a:xfrm>
              <a:off x="4883458" y="1372489"/>
              <a:ext cx="1227034" cy="1232553"/>
            </a:xfrm>
            <a:custGeom>
              <a:avLst/>
              <a:gdLst>
                <a:gd name="connsiteX0" fmla="*/ 0 w 3314142"/>
                <a:gd name="connsiteY0" fmla="*/ 1657071 h 3314142"/>
                <a:gd name="connsiteX1" fmla="*/ 1657071 w 3314142"/>
                <a:gd name="connsiteY1" fmla="*/ 0 h 3314142"/>
                <a:gd name="connsiteX2" fmla="*/ 3314142 w 3314142"/>
                <a:gd name="connsiteY2" fmla="*/ 1657071 h 3314142"/>
                <a:gd name="connsiteX3" fmla="*/ 1657071 w 3314142"/>
                <a:gd name="connsiteY3" fmla="*/ 3314142 h 3314142"/>
                <a:gd name="connsiteX4" fmla="*/ 0 w 3314142"/>
                <a:gd name="connsiteY4" fmla="*/ 1657071 h 3314142"/>
                <a:gd name="connsiteX0" fmla="*/ 1657071 w 3314142"/>
                <a:gd name="connsiteY0" fmla="*/ 3314142 h 3405582"/>
                <a:gd name="connsiteX1" fmla="*/ 0 w 3314142"/>
                <a:gd name="connsiteY1" fmla="*/ 1657071 h 3405582"/>
                <a:gd name="connsiteX2" fmla="*/ 1657071 w 3314142"/>
                <a:gd name="connsiteY2" fmla="*/ 0 h 3405582"/>
                <a:gd name="connsiteX3" fmla="*/ 3314142 w 3314142"/>
                <a:gd name="connsiteY3" fmla="*/ 1657071 h 3405582"/>
                <a:gd name="connsiteX4" fmla="*/ 1748511 w 3314142"/>
                <a:gd name="connsiteY4" fmla="*/ 3405582 h 3405582"/>
                <a:gd name="connsiteX0" fmla="*/ 1657071 w 3314142"/>
                <a:gd name="connsiteY0" fmla="*/ 3314142 h 3314142"/>
                <a:gd name="connsiteX1" fmla="*/ 0 w 3314142"/>
                <a:gd name="connsiteY1" fmla="*/ 1657071 h 3314142"/>
                <a:gd name="connsiteX2" fmla="*/ 1657071 w 3314142"/>
                <a:gd name="connsiteY2" fmla="*/ 0 h 3314142"/>
                <a:gd name="connsiteX3" fmla="*/ 3314142 w 3314142"/>
                <a:gd name="connsiteY3" fmla="*/ 1657071 h 3314142"/>
                <a:gd name="connsiteX0" fmla="*/ 0 w 3314142"/>
                <a:gd name="connsiteY0" fmla="*/ 1657071 h 1657071"/>
                <a:gd name="connsiteX1" fmla="*/ 1657071 w 3314142"/>
                <a:gd name="connsiteY1" fmla="*/ 0 h 1657071"/>
                <a:gd name="connsiteX2" fmla="*/ 3314142 w 3314142"/>
                <a:gd name="connsiteY2" fmla="*/ 1657071 h 1657071"/>
                <a:gd name="connsiteX0" fmla="*/ 0 w 1657071"/>
                <a:gd name="connsiteY0" fmla="*/ 0 h 1657071"/>
                <a:gd name="connsiteX1" fmla="*/ 1657071 w 1657071"/>
                <a:gd name="connsiteY1" fmla="*/ 1657071 h 1657071"/>
                <a:gd name="connsiteX0" fmla="*/ 0 w 1631421"/>
                <a:gd name="connsiteY0" fmla="*/ 0 h 1772495"/>
                <a:gd name="connsiteX1" fmla="*/ 1631421 w 1631421"/>
                <a:gd name="connsiteY1" fmla="*/ 1772495 h 1772495"/>
                <a:gd name="connsiteX0" fmla="*/ 0 w 1631421"/>
                <a:gd name="connsiteY0" fmla="*/ 0 h 1772495"/>
                <a:gd name="connsiteX1" fmla="*/ 1631421 w 1631421"/>
                <a:gd name="connsiteY1" fmla="*/ 1772495 h 1772495"/>
                <a:gd name="connsiteX0" fmla="*/ 0 w 1669896"/>
                <a:gd name="connsiteY0" fmla="*/ 0 h 1734020"/>
                <a:gd name="connsiteX1" fmla="*/ 1669896 w 1669896"/>
                <a:gd name="connsiteY1" fmla="*/ 1734020 h 1734020"/>
                <a:gd name="connsiteX0" fmla="*/ 0 w 1669896"/>
                <a:gd name="connsiteY0" fmla="*/ 0 h 1734020"/>
                <a:gd name="connsiteX1" fmla="*/ 1669896 w 1669896"/>
                <a:gd name="connsiteY1" fmla="*/ 1734020 h 1734020"/>
                <a:gd name="connsiteX0" fmla="*/ 0 w 1669896"/>
                <a:gd name="connsiteY0" fmla="*/ 0 h 1721195"/>
                <a:gd name="connsiteX1" fmla="*/ 1669896 w 1669896"/>
                <a:gd name="connsiteY1" fmla="*/ 1721195 h 1721195"/>
                <a:gd name="connsiteX0" fmla="*/ 0 w 1716175"/>
                <a:gd name="connsiteY0" fmla="*/ 0 h 1680056"/>
                <a:gd name="connsiteX1" fmla="*/ 1716175 w 1716175"/>
                <a:gd name="connsiteY1" fmla="*/ 1680056 h 1680056"/>
                <a:gd name="connsiteX0" fmla="*/ 0 w 1716175"/>
                <a:gd name="connsiteY0" fmla="*/ 0 h 1680056"/>
                <a:gd name="connsiteX1" fmla="*/ 1716175 w 1716175"/>
                <a:gd name="connsiteY1" fmla="*/ 1680056 h 1680056"/>
                <a:gd name="connsiteX0" fmla="*/ 0 w 1716175"/>
                <a:gd name="connsiteY0" fmla="*/ 0 h 1680056"/>
                <a:gd name="connsiteX1" fmla="*/ 1716175 w 1716175"/>
                <a:gd name="connsiteY1" fmla="*/ 1680056 h 1680056"/>
                <a:gd name="connsiteX0" fmla="*/ 0 w 1716175"/>
                <a:gd name="connsiteY0" fmla="*/ 0 h 1680056"/>
                <a:gd name="connsiteX1" fmla="*/ 1716175 w 1716175"/>
                <a:gd name="connsiteY1" fmla="*/ 1680056 h 1680056"/>
                <a:gd name="connsiteX0" fmla="*/ 0 w 1716175"/>
                <a:gd name="connsiteY0" fmla="*/ 0 h 1680056"/>
                <a:gd name="connsiteX1" fmla="*/ 1716175 w 1716175"/>
                <a:gd name="connsiteY1" fmla="*/ 1680056 h 1680056"/>
                <a:gd name="connsiteX0" fmla="*/ 0 w 1693036"/>
                <a:gd name="connsiteY0" fmla="*/ 0 h 1700625"/>
                <a:gd name="connsiteX1" fmla="*/ 1693036 w 1693036"/>
                <a:gd name="connsiteY1" fmla="*/ 1700625 h 1700625"/>
                <a:gd name="connsiteX0" fmla="*/ 0 w 1693036"/>
                <a:gd name="connsiteY0" fmla="*/ 0 h 1700625"/>
                <a:gd name="connsiteX1" fmla="*/ 1693036 w 1693036"/>
                <a:gd name="connsiteY1" fmla="*/ 1700625 h 1700625"/>
                <a:gd name="connsiteX0" fmla="*/ 0 w 1693036"/>
                <a:gd name="connsiteY0" fmla="*/ 0 h 1700625"/>
                <a:gd name="connsiteX1" fmla="*/ 1693036 w 1693036"/>
                <a:gd name="connsiteY1" fmla="*/ 1700625 h 1700625"/>
                <a:gd name="connsiteX0" fmla="*/ 0 w 1693036"/>
                <a:gd name="connsiteY0" fmla="*/ 0 h 1700625"/>
                <a:gd name="connsiteX1" fmla="*/ 1693036 w 1693036"/>
                <a:gd name="connsiteY1" fmla="*/ 1700625 h 1700625"/>
                <a:gd name="connsiteX0" fmla="*/ 0 w 1693036"/>
                <a:gd name="connsiteY0" fmla="*/ 0 h 1700625"/>
                <a:gd name="connsiteX1" fmla="*/ 1693036 w 1693036"/>
                <a:gd name="connsiteY1" fmla="*/ 1700625 h 170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93036" h="1700625">
                  <a:moveTo>
                    <a:pt x="0" y="0"/>
                  </a:moveTo>
                  <a:cubicBezTo>
                    <a:pt x="861825" y="183563"/>
                    <a:pt x="1476024" y="866446"/>
                    <a:pt x="1693036" y="1700625"/>
                  </a:cubicBezTo>
                </a:path>
              </a:pathLst>
            </a:custGeom>
            <a:solidFill>
              <a:srgbClr val="FD56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Равнобедренный треугольник 12"/>
            <p:cNvSpPr/>
            <p:nvPr/>
          </p:nvSpPr>
          <p:spPr>
            <a:xfrm rot="13496610">
              <a:off x="4113988" y="1764602"/>
              <a:ext cx="1728471" cy="1457281"/>
            </a:xfrm>
            <a:prstGeom prst="triangle">
              <a:avLst/>
            </a:prstGeom>
            <a:solidFill>
              <a:srgbClr val="FD56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226195" y="1129553"/>
            <a:ext cx="2781300" cy="14274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64">
              <a:defRPr/>
            </a:pPr>
            <a:r>
              <a:rPr lang="ru-RU" sz="1900" b="1" kern="0" dirty="0">
                <a:solidFill>
                  <a:srgbClr val="FC3526"/>
                </a:solidFill>
                <a:cs typeface="Arial" panose="020B0604020202020204" pitchFamily="34" charset="0"/>
              </a:rPr>
              <a:t>ДЕНЕЖНЫХ СРЕДСТВ:</a:t>
            </a:r>
          </a:p>
          <a:p>
            <a:pPr marL="342900" indent="-342900" algn="ctr" defTabSz="914364">
              <a:buFontTx/>
              <a:buChar char="-"/>
              <a:defRPr/>
            </a:pPr>
            <a:r>
              <a:rPr lang="ru-RU" sz="1900" b="1" kern="0" dirty="0">
                <a:solidFill>
                  <a:srgbClr val="FC3526"/>
                </a:solidFill>
                <a:cs typeface="Arial" panose="020B0604020202020204" pitchFamily="34" charset="0"/>
              </a:rPr>
              <a:t>жителей </a:t>
            </a:r>
          </a:p>
          <a:p>
            <a:pPr marL="342900" indent="-342900" algn="ctr" defTabSz="914364">
              <a:buFontTx/>
              <a:buChar char="-"/>
              <a:defRPr/>
            </a:pPr>
            <a:r>
              <a:rPr lang="ru-RU" sz="1900" b="1" kern="0" dirty="0">
                <a:solidFill>
                  <a:srgbClr val="FC3526"/>
                </a:solidFill>
                <a:cs typeface="Arial" panose="020B0604020202020204" pitchFamily="34" charset="0"/>
              </a:rPr>
              <a:t>юридических лиц </a:t>
            </a:r>
          </a:p>
          <a:p>
            <a:pPr marL="342900" indent="-342900" algn="ctr" defTabSz="914364">
              <a:buFontTx/>
              <a:buChar char="-"/>
              <a:defRPr/>
            </a:pPr>
            <a:r>
              <a:rPr lang="ru-RU" sz="1900" b="1" kern="0" dirty="0">
                <a:solidFill>
                  <a:srgbClr val="FC3526"/>
                </a:solidFill>
                <a:cs typeface="Arial" panose="020B0604020202020204" pitchFamily="34" charset="0"/>
              </a:rPr>
              <a:t>индивидуальных предпринимателей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00374" y="3075519"/>
            <a:ext cx="2787724" cy="14274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64">
              <a:defRPr/>
            </a:pPr>
            <a:r>
              <a:rPr lang="ru-RU" sz="2000" b="1" kern="0" dirty="0">
                <a:solidFill>
                  <a:srgbClr val="404040"/>
                </a:solidFill>
                <a:cs typeface="Arial" panose="020B0604020202020204" pitchFamily="34" charset="0"/>
              </a:rPr>
              <a:t>  </a:t>
            </a:r>
            <a:r>
              <a:rPr lang="ru-RU" sz="1900" b="1" kern="0" dirty="0">
                <a:solidFill>
                  <a:srgbClr val="FD5625"/>
                </a:solidFill>
                <a:cs typeface="Arial" panose="020B0604020202020204" pitchFamily="34" charset="0"/>
              </a:rPr>
              <a:t>ТРУДОВОГО УЧАСТИЯ: </a:t>
            </a:r>
          </a:p>
          <a:p>
            <a:pPr marL="342900" indent="-342900" algn="ctr" defTabSz="914364">
              <a:buFontTx/>
              <a:buChar char="-"/>
              <a:defRPr/>
            </a:pPr>
            <a:r>
              <a:rPr lang="ru-RU" sz="1900" b="1" kern="0" dirty="0">
                <a:solidFill>
                  <a:srgbClr val="FD5625"/>
                </a:solidFill>
                <a:cs typeface="Arial" panose="020B0604020202020204" pitchFamily="34" charset="0"/>
              </a:rPr>
              <a:t>жителей</a:t>
            </a:r>
          </a:p>
          <a:p>
            <a:pPr marL="342900" indent="-342900" algn="ctr" defTabSz="914364">
              <a:buFontTx/>
              <a:buChar char="-"/>
              <a:defRPr/>
            </a:pPr>
            <a:r>
              <a:rPr lang="ru-RU" sz="1900" b="1" kern="0" dirty="0">
                <a:solidFill>
                  <a:srgbClr val="FD5625"/>
                </a:solidFill>
                <a:cs typeface="Arial" panose="020B0604020202020204" pitchFamily="34" charset="0"/>
              </a:rPr>
              <a:t>юридических лиц </a:t>
            </a:r>
          </a:p>
          <a:p>
            <a:pPr marL="342900" indent="-342900" algn="ctr" defTabSz="914364">
              <a:buFontTx/>
              <a:buChar char="-"/>
              <a:defRPr/>
            </a:pPr>
            <a:r>
              <a:rPr lang="ru-RU" sz="1900" b="1" kern="0" dirty="0">
                <a:solidFill>
                  <a:srgbClr val="FD5625"/>
                </a:solidFill>
                <a:cs typeface="Arial" panose="020B0604020202020204" pitchFamily="34" charset="0"/>
              </a:rPr>
              <a:t>индивидуальных предпринимателей 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5861886" y="1849739"/>
            <a:ext cx="467629" cy="46763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5822805" y="3273554"/>
            <a:ext cx="663719" cy="24610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2502466" y="2424500"/>
            <a:ext cx="742501" cy="27171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-53386" y="2850971"/>
            <a:ext cx="2668972" cy="6300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64">
              <a:defRPr/>
            </a:pPr>
            <a:r>
              <a:rPr lang="en-US" sz="1500" b="1" kern="0" dirty="0" smtClean="0">
                <a:solidFill>
                  <a:srgbClr val="F92640"/>
                </a:solidFill>
                <a:cs typeface="Arial" panose="020B0604020202020204" pitchFamily="34" charset="0"/>
              </a:rPr>
              <a:t>(</a:t>
            </a:r>
            <a:r>
              <a:rPr lang="ru-RU" sz="1500" b="1" kern="0" dirty="0" smtClean="0">
                <a:solidFill>
                  <a:srgbClr val="F92640"/>
                </a:solidFill>
                <a:cs typeface="Arial" panose="020B0604020202020204" pitchFamily="34" charset="0"/>
              </a:rPr>
              <a:t>не </a:t>
            </a:r>
            <a:r>
              <a:rPr lang="ru-RU" sz="1500" b="1" kern="0" dirty="0">
                <a:solidFill>
                  <a:srgbClr val="F92640"/>
                </a:solidFill>
                <a:cs typeface="Arial" panose="020B0604020202020204" pitchFamily="34" charset="0"/>
              </a:rPr>
              <a:t>более 1 500 000 </a:t>
            </a:r>
            <a:r>
              <a:rPr lang="ru-RU" sz="1500" b="1" kern="0" dirty="0" smtClean="0">
                <a:solidFill>
                  <a:srgbClr val="F92640"/>
                </a:solidFill>
                <a:cs typeface="Arial" panose="020B0604020202020204" pitchFamily="34" charset="0"/>
              </a:rPr>
              <a:t>рублей</a:t>
            </a:r>
            <a:r>
              <a:rPr lang="en-US" sz="1500" b="1" kern="0" dirty="0">
                <a:solidFill>
                  <a:srgbClr val="F92640"/>
                </a:solidFill>
                <a:cs typeface="Arial" panose="020B0604020202020204" pitchFamily="34" charset="0"/>
              </a:rPr>
              <a:t>)</a:t>
            </a:r>
            <a:endParaRPr lang="ru-RU" sz="1500" b="1" kern="0" dirty="0">
              <a:solidFill>
                <a:srgbClr val="F9264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1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22" y="150738"/>
            <a:ext cx="9112478" cy="63004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64">
              <a:defRPr/>
            </a:pPr>
            <a:r>
              <a:rPr lang="ru-RU" sz="2000" b="1" kern="0" spc="300" dirty="0">
                <a:solidFill>
                  <a:srgbClr val="404040"/>
                </a:solidFill>
                <a:cs typeface="Arial" panose="020B0604020202020204" pitchFamily="34" charset="0"/>
              </a:rPr>
              <a:t>СОСТАВ ПРОЕКТА ИНИЦИАТИВНОГО БЮДЖЕТИРОВАНИЯ:</a:t>
            </a:r>
            <a:endParaRPr lang="ru-RU" sz="3200" b="1" kern="0" spc="300" dirty="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  <p:grpSp>
        <p:nvGrpSpPr>
          <p:cNvPr id="82" name="Группа 81"/>
          <p:cNvGrpSpPr/>
          <p:nvPr/>
        </p:nvGrpSpPr>
        <p:grpSpPr>
          <a:xfrm>
            <a:off x="763988" y="742394"/>
            <a:ext cx="7608330" cy="584775"/>
            <a:chOff x="1011638" y="647144"/>
            <a:chExt cx="7608330" cy="58477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1451032" y="757074"/>
              <a:ext cx="7168936" cy="411080"/>
            </a:xfrm>
            <a:prstGeom prst="roundRect">
              <a:avLst/>
            </a:prstGeom>
            <a:solidFill>
              <a:srgbClr val="A6D70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64">
                <a:defRPr/>
              </a:pPr>
              <a:endParaRPr lang="ru-RU" sz="2800" b="1" kern="0" spc="300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07013" y="809590"/>
              <a:ext cx="2928714" cy="315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</a:rPr>
                <a:t>ЗАЯВКА</a:t>
              </a:r>
              <a:r>
                <a:rPr lang="ru-RU" sz="1400" b="1" dirty="0">
                  <a:solidFill>
                    <a:srgbClr val="404040"/>
                  </a:solidFill>
                </a:rPr>
                <a:t> </a:t>
              </a:r>
              <a:r>
                <a:rPr lang="ru-RU" sz="1400" b="1" dirty="0">
                  <a:solidFill>
                    <a:schemeClr val="bg1"/>
                  </a:solidFill>
                  <a:hlinkClick r:id="rId3"/>
                </a:rPr>
                <a:t>(скачать заявку)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11638" y="647144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>
                  <a:solidFill>
                    <a:srgbClr val="00C18B"/>
                  </a:solidFill>
                </a:rPr>
                <a:t>1</a:t>
              </a: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769570" y="1231758"/>
            <a:ext cx="7602750" cy="597947"/>
            <a:chOff x="1017220" y="1184133"/>
            <a:chExt cx="7602750" cy="597947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1451032" y="1237031"/>
              <a:ext cx="7168938" cy="508718"/>
            </a:xfrm>
            <a:prstGeom prst="roundRect">
              <a:avLst/>
            </a:prstGeom>
            <a:solidFill>
              <a:srgbClr val="A6D70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64">
                <a:defRPr/>
              </a:pPr>
              <a:endParaRPr lang="ru-RU" sz="2800" b="1" kern="0" spc="300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17220" y="1184133"/>
              <a:ext cx="3901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>
                  <a:solidFill>
                    <a:srgbClr val="00C18B"/>
                  </a:solidFill>
                </a:rPr>
                <a:t>2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01881" y="1243471"/>
              <a:ext cx="6406667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</a:rPr>
                <a:t>РАСЧЁТ И ОБОСНОВАНИЕ ПРЕДПОЛАГАЕМОЙ СТОИМОСТИ ПРОЕКТА </a:t>
              </a:r>
              <a:endParaRPr lang="en-US" sz="1400" b="1" dirty="0">
                <a:solidFill>
                  <a:schemeClr val="bg1"/>
                </a:solidFill>
              </a:endParaRPr>
            </a:p>
            <a:p>
              <a:r>
                <a:rPr lang="ru-RU" sz="1400" b="1" dirty="0">
                  <a:solidFill>
                    <a:schemeClr val="bg1"/>
                  </a:solidFill>
                </a:rPr>
                <a:t>И (ИЛИ) ПРОЕКТНО-СМЕТНАЯ (СМЕТНАЯ) ДОКУМЕНТАЦИЯ</a:t>
              </a:r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756084" y="1809018"/>
            <a:ext cx="7616234" cy="1010915"/>
            <a:chOff x="1003734" y="1847118"/>
            <a:chExt cx="7616234" cy="1010915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1451032" y="1847118"/>
              <a:ext cx="7168936" cy="953231"/>
            </a:xfrm>
            <a:prstGeom prst="roundRect">
              <a:avLst/>
            </a:prstGeom>
            <a:solidFill>
              <a:srgbClr val="1FD06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64">
                <a:defRPr/>
              </a:pPr>
              <a:endParaRPr lang="ru-RU" sz="2800" b="1" kern="0" spc="300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03734" y="2016572"/>
              <a:ext cx="3901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>
                  <a:solidFill>
                    <a:srgbClr val="00C18B"/>
                  </a:solidFill>
                </a:rPr>
                <a:t>3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01881" y="1873148"/>
              <a:ext cx="6828635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</a:rPr>
                <a:t>ГАРАНТИЙНОЕ ПИСЬМО, </a:t>
              </a:r>
              <a:r>
                <a:rPr lang="ru-RU" sz="1400" b="1" i="1" dirty="0">
                  <a:solidFill>
                    <a:schemeClr val="bg1"/>
                  </a:solidFill>
                </a:rPr>
                <a:t>подписанное инициатором проекта (представителем инициативной группы), содержащее обязательства по финансовому обеспечению проекта и (или) по трудовому участию в реализации проекта инициаторами проекта представителей общественности</a:t>
              </a: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748881" y="2757326"/>
            <a:ext cx="7617855" cy="1089660"/>
            <a:chOff x="996531" y="2881151"/>
            <a:chExt cx="7617855" cy="1089660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1445450" y="2912435"/>
              <a:ext cx="7168936" cy="953231"/>
            </a:xfrm>
            <a:prstGeom prst="roundRect">
              <a:avLst/>
            </a:prstGeom>
            <a:solidFill>
              <a:srgbClr val="1FD06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64">
                <a:defRPr/>
              </a:pPr>
              <a:endParaRPr lang="ru-RU" sz="2800" b="1" kern="0" spc="300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96531" y="3100113"/>
              <a:ext cx="3901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>
                  <a:solidFill>
                    <a:srgbClr val="00C18B"/>
                  </a:solidFill>
                </a:rPr>
                <a:t>4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490972" y="2881151"/>
              <a:ext cx="7020436" cy="1089660"/>
            </a:xfrm>
            <a:prstGeom prst="round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</a:rPr>
                <a:t>ДОКУМЕНТЫ, ПОДТВЕРЖДАЮЩИЕ ПОЛНОМОЧИЯ ИНИЦИАТОРА ПРОЕКТА: копия паспорта, решение инициативной группы, копия доверенности (в случае необходимости), решение о назначении руководителя СОНКО, копия устава СОНКО </a:t>
              </a:r>
              <a:endParaRPr lang="en-US" sz="1400" b="1" dirty="0">
                <a:solidFill>
                  <a:schemeClr val="bg1"/>
                </a:solidFill>
              </a:endParaRPr>
            </a:p>
            <a:p>
              <a:r>
                <a:rPr lang="ru-RU" sz="1400" b="1" dirty="0">
                  <a:solidFill>
                    <a:schemeClr val="bg1"/>
                  </a:solidFill>
                </a:rPr>
                <a:t>и другие документы, подтверждающие полномочия</a:t>
              </a: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748881" y="3709113"/>
            <a:ext cx="7617856" cy="624653"/>
            <a:chOff x="996531" y="3880563"/>
            <a:chExt cx="7617856" cy="624653"/>
          </a:xfrm>
        </p:grpSpPr>
        <p:sp>
          <p:nvSpPr>
            <p:cNvPr id="37" name="TextBox 36"/>
            <p:cNvSpPr txBox="1"/>
            <p:nvPr/>
          </p:nvSpPr>
          <p:spPr>
            <a:xfrm>
              <a:off x="996531" y="3880563"/>
              <a:ext cx="3901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>
                  <a:solidFill>
                    <a:srgbClr val="00C18B"/>
                  </a:solidFill>
                </a:rPr>
                <a:t>5</a:t>
              </a: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1445449" y="3946870"/>
              <a:ext cx="7168938" cy="508718"/>
            </a:xfrm>
            <a:prstGeom prst="roundRect">
              <a:avLst/>
            </a:prstGeom>
            <a:solidFill>
              <a:srgbClr val="1FD06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64">
                <a:defRPr/>
              </a:pPr>
              <a:endParaRPr lang="ru-RU" sz="2800" b="1" kern="0" spc="300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45114" y="3966607"/>
              <a:ext cx="6520554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</a:rPr>
                <a:t>ПРЕЗЕНТАЦИОННЫЕ МАТЕРИАЛЫ К ПРОЕКТУ (с использованием средств визуализации проекта)</a:t>
              </a: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748881" y="4245719"/>
            <a:ext cx="7617856" cy="584775"/>
            <a:chOff x="996531" y="4464794"/>
            <a:chExt cx="7617856" cy="584775"/>
          </a:xfrm>
        </p:grpSpPr>
        <p:sp>
          <p:nvSpPr>
            <p:cNvPr id="40" name="TextBox 39"/>
            <p:cNvSpPr txBox="1"/>
            <p:nvPr/>
          </p:nvSpPr>
          <p:spPr>
            <a:xfrm>
              <a:off x="996531" y="4464794"/>
              <a:ext cx="3901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>
                  <a:solidFill>
                    <a:srgbClr val="00C18B"/>
                  </a:solidFill>
                </a:rPr>
                <a:t>6</a:t>
              </a: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445449" y="4531101"/>
              <a:ext cx="7168938" cy="508718"/>
            </a:xfrm>
            <a:prstGeom prst="roundRect">
              <a:avLst/>
            </a:prstGeom>
            <a:solidFill>
              <a:srgbClr val="00C18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64">
                <a:defRPr/>
              </a:pPr>
              <a:endParaRPr lang="ru-RU" sz="2800" b="1" kern="0" spc="300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45114" y="4510071"/>
              <a:ext cx="5903708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</a:rPr>
                <a:t>СОГЛАСИЕ НА ОБРАБОТКУ ПЕРСОНАЛЬНЫХ ДАННЫХ инициатора проекта (представителя инициативной группы) </a:t>
              </a:r>
              <a:r>
                <a:rPr lang="ru-RU" sz="1400" b="1" dirty="0">
                  <a:solidFill>
                    <a:schemeClr val="bg1"/>
                  </a:solidFill>
                  <a:hlinkClick r:id="rId4"/>
                </a:rPr>
                <a:t>(скачать согласие)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748882" y="4769504"/>
            <a:ext cx="7608331" cy="612055"/>
            <a:chOff x="996532" y="5036204"/>
            <a:chExt cx="7608331" cy="612055"/>
          </a:xfrm>
        </p:grpSpPr>
        <p:sp>
          <p:nvSpPr>
            <p:cNvPr id="42" name="TextBox 41"/>
            <p:cNvSpPr txBox="1"/>
            <p:nvPr/>
          </p:nvSpPr>
          <p:spPr>
            <a:xfrm>
              <a:off x="996532" y="5036204"/>
              <a:ext cx="3901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>
                  <a:solidFill>
                    <a:srgbClr val="00C18B"/>
                  </a:solidFill>
                </a:rPr>
                <a:t>7</a:t>
              </a: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435925" y="5112036"/>
              <a:ext cx="7168938" cy="508718"/>
            </a:xfrm>
            <a:prstGeom prst="roundRect">
              <a:avLst/>
            </a:prstGeom>
            <a:solidFill>
              <a:srgbClr val="00C18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64">
                <a:defRPr/>
              </a:pPr>
              <a:endParaRPr lang="ru-RU" sz="2800" b="1" kern="0" spc="300" dirty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67723" y="5109650"/>
              <a:ext cx="5762035" cy="5386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</a:rPr>
                <a:t>ДОПОЛНИТЕЛЬНЫЕ МАТЕРИАЛЫ  (чертежи, макеты, графические материалы и другие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) </a:t>
              </a:r>
              <a:r>
                <a:rPr lang="ru-RU" sz="1400" b="1" dirty="0">
                  <a:solidFill>
                    <a:schemeClr val="bg1"/>
                  </a:solidFill>
                </a:rPr>
                <a:t>при необходимости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65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783414"/>
              </p:ext>
            </p:extLst>
          </p:nvPr>
        </p:nvGraphicFramePr>
        <p:xfrm>
          <a:off x="748936" y="941401"/>
          <a:ext cx="7730128" cy="417911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730128">
                  <a:extLst>
                    <a:ext uri="{9D8B030D-6E8A-4147-A177-3AD203B41FA5}">
                      <a16:colId xmlns:a16="http://schemas.microsoft.com/office/drawing/2014/main" val="4225363401"/>
                    </a:ext>
                  </a:extLst>
                </a:gridCol>
              </a:tblGrid>
              <a:tr h="3361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0070035"/>
                  </a:ext>
                </a:extLst>
              </a:tr>
              <a:tr h="33611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404040"/>
                          </a:solidFill>
                        </a:rPr>
                        <a:t>Заявка составлена по установленной форме</a:t>
                      </a:r>
                      <a:endParaRPr lang="ru-RU" b="1" dirty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18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7468"/>
                  </a:ext>
                </a:extLst>
              </a:tr>
              <a:tr h="336119">
                <a:tc>
                  <a:txBody>
                    <a:bodyPr/>
                    <a:lstStyle/>
                    <a:p>
                      <a:r>
                        <a:rPr lang="ru-RU" sz="1350" b="1" kern="1200" dirty="0" smtClean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Проект направлен инициатором (представителем инициатора проекта) не позднее установленного срока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417951"/>
                  </a:ext>
                </a:extLst>
              </a:tr>
              <a:tr h="33611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404040"/>
                          </a:solidFill>
                        </a:rPr>
                        <a:t>Инициатор проекта соответствует установленным требованиям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18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26051"/>
                  </a:ext>
                </a:extLst>
              </a:tr>
              <a:tr h="33611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404040"/>
                          </a:solidFill>
                        </a:rPr>
                        <a:t>Проект инициативного бюджетирования, предложенный к реализации соответствует полномочиям муниципального района и (или) городского, сельского поселения муниципального района</a:t>
                      </a:r>
                      <a:endParaRPr lang="ru-RU" b="1" dirty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027451"/>
                  </a:ext>
                </a:extLst>
              </a:tr>
              <a:tr h="33611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404040"/>
                          </a:solidFill>
                        </a:rPr>
                        <a:t>Проект инициативного бюджетирования, предложенный к реализации, подлежит реализации на территории Сургутского района</a:t>
                      </a:r>
                      <a:endParaRPr lang="ru-RU" b="1" dirty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18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703073"/>
                  </a:ext>
                </a:extLst>
              </a:tr>
              <a:tr h="33611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404040"/>
                          </a:solidFill>
                        </a:rPr>
                        <a:t>Проект инициативного бюджетирования, предложенный к реализации не служит исключительно интересам: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404040"/>
                          </a:solidFill>
                        </a:rPr>
                        <a:t>частной коммерческой деятельности (частные предприятия, бары, рестораны, игорные заведения и т.д.);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404040"/>
                          </a:solidFill>
                        </a:rPr>
                        <a:t>религиозных организаций (церквей, мечетей и т.д.);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404040"/>
                          </a:solidFill>
                        </a:rPr>
                        <a:t>отдельных этнических групп.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066332"/>
                  </a:ext>
                </a:extLst>
              </a:tr>
              <a:tr h="33611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404040"/>
                          </a:solidFill>
                        </a:rPr>
                        <a:t>Сумма бюджетных средств Сургутского района не должна превышать 1 500 000 рублей</a:t>
                      </a:r>
                      <a:endParaRPr lang="ru-RU" b="1" dirty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18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89279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70559" y="227721"/>
            <a:ext cx="8052253" cy="784473"/>
          </a:xfrm>
          <a:prstGeom prst="rect">
            <a:avLst/>
          </a:prstGeom>
          <a:gradFill flip="none" rotWithShape="1">
            <a:gsLst>
              <a:gs pos="0">
                <a:srgbClr val="00C18B">
                  <a:alpha val="74000"/>
                </a:srgbClr>
              </a:gs>
              <a:gs pos="100000">
                <a:srgbClr val="00C18B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364">
              <a:defRPr/>
            </a:pPr>
            <a:r>
              <a:rPr lang="ru-RU" sz="2000" b="1" kern="0" spc="300" dirty="0" smtClean="0">
                <a:solidFill>
                  <a:prstClr val="white"/>
                </a:solidFill>
                <a:cs typeface="Arial" panose="020B0604020202020204" pitchFamily="34" charset="0"/>
              </a:rPr>
              <a:t>Требования к проекту</a:t>
            </a:r>
            <a:endParaRPr lang="ru-RU" sz="3200" b="1" kern="0" spc="300" dirty="0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1905</TotalTime>
  <Words>650</Words>
  <Application>Microsoft Office PowerPoint</Application>
  <PresentationFormat>Экран (16:10)</PresentationFormat>
  <Paragraphs>92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Хомич Ольга Васильевна</dc:creator>
  <cp:lastModifiedBy>Хомич Людмила Васильевна</cp:lastModifiedBy>
  <cp:revision>167</cp:revision>
  <dcterms:created xsi:type="dcterms:W3CDTF">2020-08-05T11:50:40Z</dcterms:created>
  <dcterms:modified xsi:type="dcterms:W3CDTF">2020-08-20T10:12:22Z</dcterms:modified>
</cp:coreProperties>
</file>