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1" r:id="rId2"/>
    <p:sldId id="307" r:id="rId3"/>
    <p:sldId id="308" r:id="rId4"/>
    <p:sldId id="292" r:id="rId5"/>
    <p:sldId id="311" r:id="rId6"/>
    <p:sldId id="293" r:id="rId7"/>
    <p:sldId id="294" r:id="rId8"/>
    <p:sldId id="295" r:id="rId9"/>
    <p:sldId id="296" r:id="rId10"/>
    <p:sldId id="297" r:id="rId11"/>
    <p:sldId id="298" r:id="rId12"/>
    <p:sldId id="299" r:id="rId13"/>
    <p:sldId id="300" r:id="rId14"/>
    <p:sldId id="301" r:id="rId15"/>
    <p:sldId id="302" r:id="rId16"/>
    <p:sldId id="303" r:id="rId17"/>
    <p:sldId id="305" r:id="rId1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6B7"/>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747BCD7-388C-40CA-A268-22B6690F408D}" type="datetimeFigureOut">
              <a:rPr lang="ru-RU" smtClean="0"/>
              <a:pPr/>
              <a:t>29.11.2019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AA1E327-4AAC-492F-ACC1-81632FC9F7CF}" type="slidenum">
              <a:rPr lang="ru-RU" smtClean="0"/>
              <a:pPr/>
              <a:t>‹#›</a:t>
            </a:fld>
            <a:endParaRPr lang="ru-RU"/>
          </a:p>
        </p:txBody>
      </p:sp>
    </p:spTree>
    <p:extLst>
      <p:ext uri="{BB962C8B-B14F-4D97-AF65-F5344CB8AC3E}">
        <p14:creationId xmlns:p14="http://schemas.microsoft.com/office/powerpoint/2010/main" val="135861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1</a:t>
            </a:fld>
            <a:endParaRPr lang="ru-RU"/>
          </a:p>
        </p:txBody>
      </p:sp>
    </p:spTree>
    <p:extLst>
      <p:ext uri="{BB962C8B-B14F-4D97-AF65-F5344CB8AC3E}">
        <p14:creationId xmlns:p14="http://schemas.microsoft.com/office/powerpoint/2010/main" val="225133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2</a:t>
            </a:fld>
            <a:endParaRPr lang="ru-RU"/>
          </a:p>
        </p:txBody>
      </p:sp>
    </p:spTree>
    <p:extLst>
      <p:ext uri="{BB962C8B-B14F-4D97-AF65-F5344CB8AC3E}">
        <p14:creationId xmlns:p14="http://schemas.microsoft.com/office/powerpoint/2010/main" val="424481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3</a:t>
            </a:fld>
            <a:endParaRPr lang="ru-RU"/>
          </a:p>
        </p:txBody>
      </p:sp>
    </p:spTree>
    <p:extLst>
      <p:ext uri="{BB962C8B-B14F-4D97-AF65-F5344CB8AC3E}">
        <p14:creationId xmlns:p14="http://schemas.microsoft.com/office/powerpoint/2010/main" val="48545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4</a:t>
            </a:fld>
            <a:endParaRPr lang="ru-RU"/>
          </a:p>
        </p:txBody>
      </p:sp>
    </p:spTree>
    <p:extLst>
      <p:ext uri="{BB962C8B-B14F-4D97-AF65-F5344CB8AC3E}">
        <p14:creationId xmlns:p14="http://schemas.microsoft.com/office/powerpoint/2010/main" val="278737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5</a:t>
            </a:fld>
            <a:endParaRPr lang="ru-RU"/>
          </a:p>
        </p:txBody>
      </p:sp>
    </p:spTree>
    <p:extLst>
      <p:ext uri="{BB962C8B-B14F-4D97-AF65-F5344CB8AC3E}">
        <p14:creationId xmlns:p14="http://schemas.microsoft.com/office/powerpoint/2010/main" val="46332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6</a:t>
            </a:fld>
            <a:endParaRPr lang="ru-RU"/>
          </a:p>
        </p:txBody>
      </p:sp>
    </p:spTree>
    <p:extLst>
      <p:ext uri="{BB962C8B-B14F-4D97-AF65-F5344CB8AC3E}">
        <p14:creationId xmlns:p14="http://schemas.microsoft.com/office/powerpoint/2010/main" val="14200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pPr/>
              <a:t>7</a:t>
            </a:fld>
            <a:endParaRPr lang="ru-RU"/>
          </a:p>
        </p:txBody>
      </p:sp>
    </p:spTree>
    <p:extLst>
      <p:ext uri="{BB962C8B-B14F-4D97-AF65-F5344CB8AC3E}">
        <p14:creationId xmlns:p14="http://schemas.microsoft.com/office/powerpoint/2010/main" val="134232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BE52B7-231B-45D2-96FD-5DC0460E9E84}"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E52B7-231B-45D2-96FD-5DC0460E9E84}" type="datetimeFigureOut">
              <a:rPr lang="ru-RU" smtClean="0"/>
              <a:pPr/>
              <a:t>29.11.2019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9861-7CF6-44C9-98E7-3CD8FCC4B0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mailto:Svetlana.sedova.1963@mail.r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12" name="Заголовок 1"/>
          <p:cNvSpPr txBox="1">
            <a:spLocks/>
          </p:cNvSpPr>
          <p:nvPr/>
        </p:nvSpPr>
        <p:spPr>
          <a:xfrm>
            <a:off x="2915816" y="620688"/>
            <a:ext cx="5266184" cy="1634644"/>
          </a:xfrm>
          <a:prstGeom prst="rect">
            <a:avLst/>
          </a:prstGeom>
        </p:spPr>
        <p:txBody>
          <a:bodyPr>
            <a:normAutofit/>
          </a:bodyPr>
          <a:lstStyle/>
          <a:p>
            <a:pPr algn="r">
              <a:spcBef>
                <a:spcPct val="0"/>
              </a:spcBef>
              <a:defRPr/>
            </a:pPr>
            <a:r>
              <a:rPr lang="ru-RU" sz="1600" i="1" dirty="0">
                <a:latin typeface="Times New Roman" panose="02020603050405020304" pitchFamily="18" charset="0"/>
                <a:cs typeface="Times New Roman" panose="02020603050405020304" pitchFamily="18" charset="0"/>
              </a:rPr>
              <a:t>П</a:t>
            </a:r>
            <a:r>
              <a:rPr lang="ru-RU" sz="1600" i="1" dirty="0" smtClean="0">
                <a:latin typeface="Times New Roman" panose="02020603050405020304" pitchFamily="18" charset="0"/>
                <a:cs typeface="Times New Roman" panose="02020603050405020304" pitchFamily="18" charset="0"/>
              </a:rPr>
              <a:t>роект </a:t>
            </a:r>
            <a:r>
              <a:rPr lang="ru-RU" sz="1600" i="1" dirty="0">
                <a:latin typeface="Times New Roman" panose="02020603050405020304" pitchFamily="18" charset="0"/>
                <a:cs typeface="Times New Roman" panose="02020603050405020304" pitchFamily="18" charset="0"/>
              </a:rPr>
              <a:t>инициативного бюджетирования </a:t>
            </a:r>
            <a:endParaRPr lang="ru-RU" sz="1600" i="1" dirty="0" smtClean="0">
              <a:latin typeface="Times New Roman" panose="02020603050405020304" pitchFamily="18" charset="0"/>
              <a:cs typeface="Times New Roman" panose="02020603050405020304" pitchFamily="18" charset="0"/>
            </a:endParaRPr>
          </a:p>
          <a:p>
            <a:pPr algn="r">
              <a:spcBef>
                <a:spcPct val="0"/>
              </a:spcBef>
              <a:defRPr/>
            </a:pPr>
            <a:endParaRPr lang="ru-RU" sz="1600" i="1" dirty="0" smtClean="0">
              <a:latin typeface="Times New Roman" panose="02020603050405020304" pitchFamily="18" charset="0"/>
              <a:cs typeface="Times New Roman" panose="02020603050405020304" pitchFamily="18" charset="0"/>
            </a:endParaRPr>
          </a:p>
          <a:p>
            <a:pPr algn="r">
              <a:spcBef>
                <a:spcPct val="0"/>
              </a:spcBef>
              <a:defRPr/>
            </a:pPr>
            <a:r>
              <a:rPr lang="ru-RU" sz="1600" i="1" dirty="0" smtClean="0">
                <a:latin typeface="Times New Roman" panose="02020603050405020304" pitchFamily="18" charset="0"/>
                <a:cs typeface="Times New Roman" panose="02020603050405020304" pitchFamily="18" charset="0"/>
              </a:rPr>
              <a:t>Инициатор проекта: </a:t>
            </a:r>
            <a:r>
              <a:rPr lang="ru-RU" sz="1600" i="1" dirty="0" err="1">
                <a:latin typeface="Times New Roman" panose="02020603050405020304" pitchFamily="18" charset="0"/>
                <a:cs typeface="Times New Roman" panose="02020603050405020304" pitchFamily="18" charset="0"/>
              </a:rPr>
              <a:t>Габеркорн</a:t>
            </a:r>
            <a:r>
              <a:rPr lang="ru-RU" sz="1600" i="1" dirty="0">
                <a:latin typeface="Times New Roman" panose="02020603050405020304" pitchFamily="18" charset="0"/>
                <a:cs typeface="Times New Roman" panose="02020603050405020304" pitchFamily="18" charset="0"/>
              </a:rPr>
              <a:t> Светлана </a:t>
            </a:r>
            <a:r>
              <a:rPr lang="ru-RU" sz="1600" i="1" dirty="0" smtClean="0">
                <a:latin typeface="Times New Roman" panose="02020603050405020304" pitchFamily="18" charset="0"/>
                <a:cs typeface="Times New Roman" panose="02020603050405020304" pitchFamily="18" charset="0"/>
              </a:rPr>
              <a:t>Евгеньевна</a:t>
            </a:r>
            <a:endParaRPr lang="ru-RU" sz="1600" i="1" dirty="0">
              <a:latin typeface="Times New Roman" panose="02020603050405020304" pitchFamily="18" charset="0"/>
              <a:cs typeface="Times New Roman" panose="02020603050405020304" pitchFamily="18" charset="0"/>
            </a:endParaRPr>
          </a:p>
        </p:txBody>
      </p:sp>
      <p:pic>
        <p:nvPicPr>
          <p:cNvPr id="15" name="Picture 2" descr="C:\Users\1\Downloads\Coat_of_Arms_of_Fyodorovsky_(Khanty_Mansia).png"/>
          <p:cNvPicPr>
            <a:picLocks noChangeAspect="1" noChangeArrowheads="1"/>
          </p:cNvPicPr>
          <p:nvPr/>
        </p:nvPicPr>
        <p:blipFill>
          <a:blip r:embed="rId4" cstate="print"/>
          <a:srcRect/>
          <a:stretch>
            <a:fillRect/>
          </a:stretch>
        </p:blipFill>
        <p:spPr bwMode="auto">
          <a:xfrm>
            <a:off x="1187624" y="620688"/>
            <a:ext cx="1181100" cy="1476375"/>
          </a:xfrm>
          <a:prstGeom prst="rect">
            <a:avLst/>
          </a:prstGeom>
          <a:noFill/>
        </p:spPr>
      </p:pic>
      <p:sp>
        <p:nvSpPr>
          <p:cNvPr id="17" name="TextBox 16"/>
          <p:cNvSpPr txBox="1"/>
          <p:nvPr/>
        </p:nvSpPr>
        <p:spPr>
          <a:xfrm>
            <a:off x="415321" y="3068960"/>
            <a:ext cx="7901095" cy="1323439"/>
          </a:xfrm>
          <a:prstGeom prst="rect">
            <a:avLst/>
          </a:prstGeom>
          <a:noFill/>
        </p:spPr>
        <p:txBody>
          <a:bodyPr wrap="square" rtlCol="0">
            <a:spAutoFit/>
          </a:bodyPr>
          <a:lstStyle/>
          <a:p>
            <a:pPr algn="r"/>
            <a:r>
              <a:rPr lang="ru-RU" sz="2000" b="1" dirty="0">
                <a:latin typeface="Times New Roman" panose="02020603050405020304" pitchFamily="18" charset="0"/>
                <a:cs typeface="Times New Roman" panose="02020603050405020304" pitchFamily="18" charset="0"/>
              </a:rPr>
              <a:t>Наименование проекта инициативного </a:t>
            </a:r>
            <a:r>
              <a:rPr lang="ru-RU" sz="2000" b="1" dirty="0" smtClean="0">
                <a:latin typeface="Times New Roman" panose="02020603050405020304" pitchFamily="18" charset="0"/>
                <a:cs typeface="Times New Roman" panose="02020603050405020304" pitchFamily="18" charset="0"/>
              </a:rPr>
              <a:t>бюджетирования: </a:t>
            </a:r>
            <a:r>
              <a:rPr lang="ru-RU" sz="2000" i="1" dirty="0" smtClean="0">
                <a:latin typeface="Times New Roman" panose="02020603050405020304" pitchFamily="18" charset="0"/>
                <a:cs typeface="Times New Roman" panose="02020603050405020304" pitchFamily="18" charset="0"/>
              </a:rPr>
              <a:t>Благоустройство </a:t>
            </a:r>
            <a:r>
              <a:rPr lang="ru-RU" sz="2000" i="1" dirty="0">
                <a:latin typeface="Times New Roman" panose="02020603050405020304" pitchFamily="18" charset="0"/>
                <a:cs typeface="Times New Roman" panose="02020603050405020304" pitchFamily="18" charset="0"/>
              </a:rPr>
              <a:t>территории ж/д №14А,14Б </a:t>
            </a:r>
            <a:r>
              <a:rPr lang="ru-RU" sz="2000" i="1" dirty="0" err="1" smtClean="0">
                <a:latin typeface="Times New Roman" panose="02020603050405020304" pitchFamily="18" charset="0"/>
                <a:cs typeface="Times New Roman" panose="02020603050405020304" pitchFamily="18" charset="0"/>
              </a:rPr>
              <a:t>ул.Ленина</a:t>
            </a:r>
            <a:endParaRPr lang="ru-RU" sz="2000" i="1" dirty="0" smtClean="0">
              <a:latin typeface="Times New Roman" panose="02020603050405020304" pitchFamily="18" charset="0"/>
              <a:cs typeface="Times New Roman" panose="02020603050405020304" pitchFamily="18" charset="0"/>
            </a:endParaRPr>
          </a:p>
          <a:p>
            <a:pPr algn="r"/>
            <a:r>
              <a:rPr lang="ru-RU" sz="2000" i="1"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в городском поселении </a:t>
            </a:r>
            <a:r>
              <a:rPr lang="ru-RU" sz="2000" i="1" dirty="0" smtClean="0">
                <a:latin typeface="Times New Roman" panose="02020603050405020304" pitchFamily="18" charset="0"/>
                <a:cs typeface="Times New Roman" panose="02020603050405020304" pitchFamily="18" charset="0"/>
              </a:rPr>
              <a:t>Федоровский</a:t>
            </a:r>
          </a:p>
          <a:p>
            <a:pPr algn="r"/>
            <a:r>
              <a:rPr lang="ru-RU" sz="2000" i="1" dirty="0" smtClean="0">
                <a:latin typeface="Times New Roman" pitchFamily="18" charset="0"/>
                <a:cs typeface="Times New Roman" pitchFamily="18" charset="0"/>
              </a:rPr>
              <a:t> </a:t>
            </a:r>
            <a:endParaRPr lang="ru-RU" dirty="0"/>
          </a:p>
        </p:txBody>
      </p:sp>
      <p:sp>
        <p:nvSpPr>
          <p:cNvPr id="18" name="TextBox 17"/>
          <p:cNvSpPr txBox="1"/>
          <p:nvPr/>
        </p:nvSpPr>
        <p:spPr>
          <a:xfrm>
            <a:off x="3851920" y="5733256"/>
            <a:ext cx="1008112" cy="338554"/>
          </a:xfrm>
          <a:prstGeom prst="rect">
            <a:avLst/>
          </a:prstGeom>
          <a:noFill/>
        </p:spPr>
        <p:txBody>
          <a:bodyPr wrap="square" rtlCol="0">
            <a:spAutoFit/>
          </a:bodyPr>
          <a:lstStyle/>
          <a:p>
            <a:r>
              <a:rPr lang="ru-RU" sz="1600" i="1" dirty="0" smtClean="0">
                <a:latin typeface="Times New Roman" pitchFamily="18" charset="0"/>
                <a:cs typeface="Times New Roman" pitchFamily="18" charset="0"/>
              </a:rPr>
              <a:t>2019 год</a:t>
            </a:r>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83271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9357"/>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2" name="Заголовок 1"/>
          <p:cNvSpPr>
            <a:spLocks noGrp="1"/>
          </p:cNvSpPr>
          <p:nvPr>
            <p:ph type="ctrTitle"/>
          </p:nvPr>
        </p:nvSpPr>
        <p:spPr>
          <a:xfrm>
            <a:off x="323528" y="116633"/>
            <a:ext cx="8350696" cy="576064"/>
          </a:xfrm>
        </p:spPr>
        <p:txBody>
          <a:bodyPr>
            <a:normAutofit/>
          </a:bodyPr>
          <a:lstStyle/>
          <a:p>
            <a:r>
              <a:rPr lang="ru-RU" sz="1800" b="1" i="1" dirty="0" smtClean="0">
                <a:latin typeface="Times New Roman" panose="02020603050405020304" pitchFamily="18" charset="0"/>
                <a:cs typeface="Times New Roman" panose="02020603050405020304" pitchFamily="18" charset="0"/>
              </a:rPr>
              <a:t>Анализ текущего состояния </a:t>
            </a:r>
            <a:r>
              <a:rPr lang="ru-RU" sz="1800" b="1" i="1" dirty="0" smtClean="0">
                <a:latin typeface="Times New Roman" panose="02020603050405020304" pitchFamily="18" charset="0"/>
                <a:cs typeface="Times New Roman" panose="02020603050405020304" pitchFamily="18" charset="0"/>
              </a:rPr>
              <a:t>территории</a:t>
            </a:r>
            <a:endParaRPr lang="ru-RU" sz="1800" b="1" i="1" dirty="0">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pic>
        <p:nvPicPr>
          <p:cNvPr id="2050" name="Picture 2" descr="C:\Users\JKH-2\Desktop\ДИЗАЙН-ПРОЕКТ ДВОРОВАЯ\IMG_3190.JPG"/>
          <p:cNvPicPr>
            <a:picLocks noChangeAspect="1" noChangeArrowheads="1"/>
          </p:cNvPicPr>
          <p:nvPr/>
        </p:nvPicPr>
        <p:blipFill>
          <a:blip r:embed="rId3" cstate="print"/>
          <a:srcRect t="26866"/>
          <a:stretch>
            <a:fillRect/>
          </a:stretch>
        </p:blipFill>
        <p:spPr bwMode="auto">
          <a:xfrm>
            <a:off x="742840" y="1124744"/>
            <a:ext cx="7745514" cy="4248472"/>
          </a:xfrm>
          <a:prstGeom prst="rect">
            <a:avLst/>
          </a:prstGeom>
          <a:noFill/>
        </p:spPr>
      </p:pic>
      <p:sp>
        <p:nvSpPr>
          <p:cNvPr id="12"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6</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52643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9357"/>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pic>
        <p:nvPicPr>
          <p:cNvPr id="3074" name="Picture 2" descr="C:\Users\JKH-2\Desktop\ДИЗАЙН-ПРОЕКТ ДВОРОВАЯ\IMG_3191.JPG"/>
          <p:cNvPicPr>
            <a:picLocks noChangeAspect="1" noChangeArrowheads="1"/>
          </p:cNvPicPr>
          <p:nvPr/>
        </p:nvPicPr>
        <p:blipFill>
          <a:blip r:embed="rId3" cstate="print"/>
          <a:srcRect t="13483"/>
          <a:stretch>
            <a:fillRect/>
          </a:stretch>
        </p:blipFill>
        <p:spPr bwMode="auto">
          <a:xfrm>
            <a:off x="899592" y="1068108"/>
            <a:ext cx="7272808" cy="4719154"/>
          </a:xfrm>
          <a:prstGeom prst="rect">
            <a:avLst/>
          </a:prstGeom>
          <a:noFill/>
        </p:spPr>
      </p:pic>
      <p:sp>
        <p:nvSpPr>
          <p:cNvPr id="14" name="Заголовок 1"/>
          <p:cNvSpPr>
            <a:spLocks noGrp="1"/>
          </p:cNvSpPr>
          <p:nvPr>
            <p:ph type="ctrTitle"/>
          </p:nvPr>
        </p:nvSpPr>
        <p:spPr>
          <a:xfrm>
            <a:off x="323528" y="116633"/>
            <a:ext cx="8350696" cy="576064"/>
          </a:xfrm>
        </p:spPr>
        <p:txBody>
          <a:bodyPr>
            <a:normAutofit/>
          </a:bodyPr>
          <a:lstStyle/>
          <a:p>
            <a:r>
              <a:rPr lang="ru-RU" sz="1800" b="1" i="1" dirty="0" smtClean="0">
                <a:latin typeface="Times New Roman" panose="02020603050405020304" pitchFamily="18" charset="0"/>
                <a:cs typeface="Times New Roman" panose="02020603050405020304" pitchFamily="18" charset="0"/>
              </a:rPr>
              <a:t>Анализ текущего состояния </a:t>
            </a:r>
            <a:r>
              <a:rPr lang="ru-RU" sz="1800" b="1" i="1" dirty="0" smtClean="0">
                <a:latin typeface="Times New Roman" panose="02020603050405020304" pitchFamily="18" charset="0"/>
                <a:cs typeface="Times New Roman" panose="02020603050405020304" pitchFamily="18" charset="0"/>
              </a:rPr>
              <a:t>территории</a:t>
            </a:r>
            <a:endParaRPr lang="ru-RU" sz="1800" b="1" i="1" dirty="0">
              <a:latin typeface="Times New Roman" panose="02020603050405020304" pitchFamily="18" charset="0"/>
              <a:cs typeface="Times New Roman" panose="02020603050405020304" pitchFamily="18" charset="0"/>
            </a:endParaRPr>
          </a:p>
        </p:txBody>
      </p:sp>
      <p:sp>
        <p:nvSpPr>
          <p:cNvPr id="15"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7</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149872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467544" y="188640"/>
            <a:ext cx="8350696" cy="432048"/>
          </a:xfrm>
          <a:prstGeom prst="rect">
            <a:avLst/>
          </a:prstGeom>
        </p:spPr>
        <p:txBody>
          <a:bodyPr vert="horz" lIns="91440" tIns="45720" rIns="91440" bIns="45720" rtlCol="0" anchor="ctr">
            <a:normAutofit/>
          </a:bodyPr>
          <a:lstStyle/>
          <a:p>
            <a:pPr algn="ctr"/>
            <a:r>
              <a:rPr lang="ru-RU" b="1" i="1" dirty="0" smtClean="0">
                <a:latin typeface="Times New Roman" panose="02020603050405020304" pitchFamily="18" charset="0"/>
                <a:cs typeface="Times New Roman" panose="02020603050405020304" pitchFamily="18" charset="0"/>
              </a:rPr>
              <a:t>Территория </a:t>
            </a:r>
            <a:r>
              <a:rPr lang="ru-RU" b="1" i="1" dirty="0" smtClean="0">
                <a:latin typeface="Times New Roman" panose="02020603050405020304" pitchFamily="18" charset="0"/>
                <a:cs typeface="Times New Roman" panose="02020603050405020304" pitchFamily="18" charset="0"/>
              </a:rPr>
              <a:t>после выполнения мероприятий по благоустройству</a:t>
            </a:r>
            <a:endParaRPr lang="ru-RU" b="1" i="1" dirty="0">
              <a:latin typeface="Times New Roman" panose="02020603050405020304" pitchFamily="18" charset="0"/>
              <a:cs typeface="Times New Roman" panose="02020603050405020304" pitchFamily="18" charset="0"/>
            </a:endParaRPr>
          </a:p>
        </p:txBody>
      </p:sp>
      <p:pic>
        <p:nvPicPr>
          <p:cNvPr id="16385" name="Picture 1" descr="C:\Users\JKH-2\Desktop\ДИЗАЙН-ПРОЕКТ ДВОРОВАЯ\2.jpg"/>
          <p:cNvPicPr>
            <a:picLocks noChangeAspect="1" noChangeArrowheads="1"/>
          </p:cNvPicPr>
          <p:nvPr/>
        </p:nvPicPr>
        <p:blipFill>
          <a:blip r:embed="rId3" cstate="print"/>
          <a:srcRect t="1742" b="12944"/>
          <a:stretch>
            <a:fillRect/>
          </a:stretch>
        </p:blipFill>
        <p:spPr bwMode="auto">
          <a:xfrm>
            <a:off x="755576" y="908720"/>
            <a:ext cx="7646562" cy="5112568"/>
          </a:xfrm>
          <a:prstGeom prst="rect">
            <a:avLst/>
          </a:prstGeom>
          <a:noFill/>
        </p:spPr>
      </p:pic>
      <p:sp>
        <p:nvSpPr>
          <p:cNvPr id="17"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8</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107242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467544" y="188640"/>
            <a:ext cx="8350696" cy="432048"/>
          </a:xfrm>
          <a:prstGeom prst="rect">
            <a:avLst/>
          </a:prstGeom>
        </p:spPr>
        <p:txBody>
          <a:bodyPr vert="horz" lIns="91440" tIns="45720" rIns="91440" bIns="45720" rtlCol="0" anchor="ctr">
            <a:normAutofit/>
          </a:bodyPr>
          <a:lstStyle/>
          <a:p>
            <a:pPr algn="ctr"/>
            <a:r>
              <a:rPr lang="ru-RU" b="1" i="1" dirty="0" smtClean="0">
                <a:latin typeface="Times New Roman" panose="02020603050405020304" pitchFamily="18" charset="0"/>
                <a:cs typeface="Times New Roman" panose="02020603050405020304" pitchFamily="18" charset="0"/>
              </a:rPr>
              <a:t>Территория </a:t>
            </a:r>
            <a:r>
              <a:rPr lang="ru-RU" b="1" i="1" dirty="0" smtClean="0">
                <a:latin typeface="Times New Roman" panose="02020603050405020304" pitchFamily="18" charset="0"/>
                <a:cs typeface="Times New Roman" panose="02020603050405020304" pitchFamily="18" charset="0"/>
              </a:rPr>
              <a:t>после выполнения мероприятий по благоустройству</a:t>
            </a:r>
            <a:endParaRPr lang="ru-RU" b="1" i="1" dirty="0">
              <a:latin typeface="Times New Roman" panose="02020603050405020304" pitchFamily="18" charset="0"/>
              <a:cs typeface="Times New Roman" panose="02020603050405020304" pitchFamily="18" charset="0"/>
            </a:endParaRPr>
          </a:p>
        </p:txBody>
      </p:sp>
      <p:pic>
        <p:nvPicPr>
          <p:cNvPr id="35842" name="Picture 2" descr="C:\Users\JKH-2\Desktop\ДИЗАЙН-ПРОЕКТ ДВОРОВАЯ\4.jpg"/>
          <p:cNvPicPr>
            <a:picLocks noChangeAspect="1" noChangeArrowheads="1"/>
          </p:cNvPicPr>
          <p:nvPr/>
        </p:nvPicPr>
        <p:blipFill>
          <a:blip r:embed="rId3" cstate="print"/>
          <a:srcRect t="18366"/>
          <a:stretch>
            <a:fillRect/>
          </a:stretch>
        </p:blipFill>
        <p:spPr bwMode="auto">
          <a:xfrm>
            <a:off x="683568" y="1196752"/>
            <a:ext cx="7610872" cy="4869160"/>
          </a:xfrm>
          <a:prstGeom prst="rect">
            <a:avLst/>
          </a:prstGeom>
          <a:noFill/>
        </p:spPr>
      </p:pic>
      <p:sp>
        <p:nvSpPr>
          <p:cNvPr id="12"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9</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61183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467544" y="188640"/>
            <a:ext cx="8350696" cy="432048"/>
          </a:xfrm>
          <a:prstGeom prst="rect">
            <a:avLst/>
          </a:prstGeom>
        </p:spPr>
        <p:txBody>
          <a:bodyPr vert="horz" lIns="91440" tIns="45720" rIns="91440" bIns="45720" rtlCol="0" anchor="ctr">
            <a:normAutofit/>
          </a:bodyPr>
          <a:lstStyle/>
          <a:p>
            <a:pPr algn="ctr"/>
            <a:r>
              <a:rPr lang="ru-RU" b="1" i="1" dirty="0" smtClean="0">
                <a:latin typeface="Times New Roman" panose="02020603050405020304" pitchFamily="18" charset="0"/>
                <a:cs typeface="Times New Roman" panose="02020603050405020304" pitchFamily="18" charset="0"/>
              </a:rPr>
              <a:t>Территория </a:t>
            </a:r>
            <a:r>
              <a:rPr lang="ru-RU" b="1" i="1" dirty="0" smtClean="0">
                <a:latin typeface="Times New Roman" panose="02020603050405020304" pitchFamily="18" charset="0"/>
                <a:cs typeface="Times New Roman" panose="02020603050405020304" pitchFamily="18" charset="0"/>
              </a:rPr>
              <a:t>после выполнения мероприятий по благоустройству</a:t>
            </a:r>
            <a:endParaRPr lang="ru-RU" b="1" i="1" dirty="0">
              <a:latin typeface="Times New Roman" panose="02020603050405020304" pitchFamily="18" charset="0"/>
              <a:cs typeface="Times New Roman" panose="02020603050405020304" pitchFamily="18" charset="0"/>
            </a:endParaRPr>
          </a:p>
        </p:txBody>
      </p:sp>
      <p:sp>
        <p:nvSpPr>
          <p:cNvPr id="14"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10</a:t>
            </a:r>
            <a:endParaRPr lang="ru-RU" sz="1800" b="1" dirty="0">
              <a:solidFill>
                <a:schemeClr val="accent6"/>
              </a:solidFill>
              <a:latin typeface="Times New Roman" pitchFamily="18" charset="0"/>
              <a:cs typeface="Times New Roman" pitchFamily="18" charset="0"/>
            </a:endParaRPr>
          </a:p>
        </p:txBody>
      </p:sp>
      <p:pic>
        <p:nvPicPr>
          <p:cNvPr id="1026" name="Picture 2" descr="C:\Users\JKH-2\Desktop\ДИЗАЙН-ПРОЕКТ ДВОРОВАЯ\12.jpg"/>
          <p:cNvPicPr>
            <a:picLocks noChangeAspect="1" noChangeArrowheads="1"/>
          </p:cNvPicPr>
          <p:nvPr/>
        </p:nvPicPr>
        <p:blipFill>
          <a:blip r:embed="rId3" cstate="print"/>
          <a:srcRect/>
          <a:stretch>
            <a:fillRect/>
          </a:stretch>
        </p:blipFill>
        <p:spPr bwMode="auto">
          <a:xfrm>
            <a:off x="611560" y="1052736"/>
            <a:ext cx="8011716" cy="4797714"/>
          </a:xfrm>
          <a:prstGeom prst="rect">
            <a:avLst/>
          </a:prstGeom>
          <a:noFill/>
        </p:spPr>
      </p:pic>
    </p:spTree>
    <p:extLst>
      <p:ext uri="{BB962C8B-B14F-4D97-AF65-F5344CB8AC3E}">
        <p14:creationId xmlns:p14="http://schemas.microsoft.com/office/powerpoint/2010/main" val="221165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467544" y="188640"/>
            <a:ext cx="8350696" cy="432048"/>
          </a:xfrm>
          <a:prstGeom prst="rect">
            <a:avLst/>
          </a:prstGeom>
        </p:spPr>
        <p:txBody>
          <a:bodyPr vert="horz" lIns="91440" tIns="45720" rIns="91440" bIns="45720" rtlCol="0" anchor="ctr">
            <a:normAutofit/>
          </a:bodyPr>
          <a:lstStyle/>
          <a:p>
            <a:pPr algn="ctr"/>
            <a:r>
              <a:rPr lang="ru-RU" b="1" i="1" dirty="0" smtClean="0">
                <a:latin typeface="Times New Roman" panose="02020603050405020304" pitchFamily="18" charset="0"/>
                <a:cs typeface="Times New Roman" panose="02020603050405020304" pitchFamily="18" charset="0"/>
              </a:rPr>
              <a:t>Территория </a:t>
            </a:r>
            <a:r>
              <a:rPr lang="ru-RU" b="1" i="1" dirty="0" smtClean="0">
                <a:latin typeface="Times New Roman" panose="02020603050405020304" pitchFamily="18" charset="0"/>
                <a:cs typeface="Times New Roman" panose="02020603050405020304" pitchFamily="18" charset="0"/>
              </a:rPr>
              <a:t>после выполнения мероприятий по благоустройству</a:t>
            </a:r>
            <a:endParaRPr lang="ru-RU" b="1" i="1" dirty="0">
              <a:latin typeface="Times New Roman" panose="02020603050405020304" pitchFamily="18" charset="0"/>
              <a:cs typeface="Times New Roman" panose="02020603050405020304" pitchFamily="18" charset="0"/>
            </a:endParaRPr>
          </a:p>
        </p:txBody>
      </p:sp>
      <p:pic>
        <p:nvPicPr>
          <p:cNvPr id="12" name="Picture 3" descr="C:\Users\JKH-2\Desktop\ДИЗАЙН-ПРОЕКТ ДВОРОВАЯ\11.jpg"/>
          <p:cNvPicPr>
            <a:picLocks noChangeAspect="1" noChangeArrowheads="1"/>
          </p:cNvPicPr>
          <p:nvPr/>
        </p:nvPicPr>
        <p:blipFill>
          <a:blip r:embed="rId3" cstate="print"/>
          <a:srcRect t="8857" b="6369"/>
          <a:stretch>
            <a:fillRect/>
          </a:stretch>
        </p:blipFill>
        <p:spPr bwMode="auto">
          <a:xfrm>
            <a:off x="755576" y="980728"/>
            <a:ext cx="7478591" cy="4968552"/>
          </a:xfrm>
          <a:prstGeom prst="rect">
            <a:avLst/>
          </a:prstGeom>
          <a:noFill/>
        </p:spPr>
      </p:pic>
      <p:sp>
        <p:nvSpPr>
          <p:cNvPr id="14"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11</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79250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395536" y="980728"/>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395536" y="404664"/>
            <a:ext cx="8350696" cy="432048"/>
          </a:xfrm>
          <a:prstGeom prst="rect">
            <a:avLst/>
          </a:prstGeom>
        </p:spPr>
        <p:txBody>
          <a:bodyPr vert="horz" lIns="91440" tIns="45720" rIns="91440" bIns="45720" rtlCol="0" anchor="ctr">
            <a:normAutofit/>
          </a:bodyPr>
          <a:lstStyle/>
          <a:p>
            <a:pPr algn="ctr"/>
            <a:r>
              <a:rPr lang="ru-RU" b="1" i="1" dirty="0" smtClean="0">
                <a:latin typeface="Times New Roman" panose="02020603050405020304" pitchFamily="18" charset="0"/>
                <a:cs typeface="Times New Roman" panose="02020603050405020304" pitchFamily="18" charset="0"/>
              </a:rPr>
              <a:t>Территория </a:t>
            </a:r>
            <a:r>
              <a:rPr lang="ru-RU" b="1" i="1" dirty="0" smtClean="0">
                <a:latin typeface="Times New Roman" panose="02020603050405020304" pitchFamily="18" charset="0"/>
                <a:cs typeface="Times New Roman" panose="02020603050405020304" pitchFamily="18" charset="0"/>
              </a:rPr>
              <a:t>после выполнения мероприятий по благоустройству</a:t>
            </a:r>
            <a:endParaRPr lang="ru-RU" b="1" i="1" dirty="0">
              <a:latin typeface="Times New Roman" panose="02020603050405020304" pitchFamily="18" charset="0"/>
              <a:cs typeface="Times New Roman" panose="02020603050405020304" pitchFamily="18" charset="0"/>
            </a:endParaRPr>
          </a:p>
        </p:txBody>
      </p:sp>
      <p:pic>
        <p:nvPicPr>
          <p:cNvPr id="37892" name="Picture 4" descr="C:\Users\JKH-2\Desktop\ДИЗАЙН-ПРОЕКТ ДВОРОВАЯ\9.jpg"/>
          <p:cNvPicPr>
            <a:picLocks noChangeAspect="1" noChangeArrowheads="1"/>
          </p:cNvPicPr>
          <p:nvPr/>
        </p:nvPicPr>
        <p:blipFill>
          <a:blip r:embed="rId3" cstate="print"/>
          <a:srcRect r="1217"/>
          <a:stretch>
            <a:fillRect/>
          </a:stretch>
        </p:blipFill>
        <p:spPr bwMode="auto">
          <a:xfrm>
            <a:off x="4427984" y="1700808"/>
            <a:ext cx="4464496" cy="3541914"/>
          </a:xfrm>
          <a:prstGeom prst="rect">
            <a:avLst/>
          </a:prstGeom>
          <a:noFill/>
        </p:spPr>
      </p:pic>
      <p:pic>
        <p:nvPicPr>
          <p:cNvPr id="37893" name="Picture 5"/>
          <p:cNvPicPr>
            <a:picLocks noChangeAspect="1" noChangeArrowheads="1"/>
          </p:cNvPicPr>
          <p:nvPr/>
        </p:nvPicPr>
        <p:blipFill>
          <a:blip r:embed="rId4" cstate="print"/>
          <a:srcRect l="27320" t="24053" r="28217" b="26410"/>
          <a:stretch>
            <a:fillRect/>
          </a:stretch>
        </p:blipFill>
        <p:spPr bwMode="auto">
          <a:xfrm>
            <a:off x="323528" y="1700808"/>
            <a:ext cx="3958684" cy="3528392"/>
          </a:xfrm>
          <a:prstGeom prst="rect">
            <a:avLst/>
          </a:prstGeom>
          <a:noFill/>
          <a:ln w="9525">
            <a:noFill/>
            <a:miter lim="800000"/>
            <a:headEnd/>
            <a:tailEnd/>
          </a:ln>
        </p:spPr>
      </p:pic>
      <p:sp>
        <p:nvSpPr>
          <p:cNvPr id="14"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12</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01445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8" name="Подзаголовок 2"/>
          <p:cNvSpPr txBox="1">
            <a:spLocks/>
          </p:cNvSpPr>
          <p:nvPr/>
        </p:nvSpPr>
        <p:spPr>
          <a:xfrm>
            <a:off x="827584" y="3140968"/>
            <a:ext cx="7696200" cy="1752600"/>
          </a:xfrm>
          <a:prstGeom prst="rect">
            <a:avLst/>
          </a:prstGeom>
        </p:spPr>
        <p:txBody>
          <a:bodyPr>
            <a:noAutofit/>
          </a:bodyPr>
          <a:lstStyle/>
          <a:p>
            <a:pPr algn="r"/>
            <a:endParaRPr lang="ru-RU" sz="1600" i="1" dirty="0" smtClean="0">
              <a:latin typeface="Times New Roman" pitchFamily="18" charset="0"/>
              <a:cs typeface="Times New Roman" pitchFamily="18" charset="0"/>
            </a:endParaRPr>
          </a:p>
          <a:p>
            <a:pPr algn="r"/>
            <a:endParaRPr lang="ru-RU" sz="1600" i="1" dirty="0">
              <a:latin typeface="Times New Roman" pitchFamily="18" charset="0"/>
              <a:cs typeface="Times New Roman" pitchFamily="18" charset="0"/>
            </a:endParaRPr>
          </a:p>
          <a:p>
            <a:pPr algn="r"/>
            <a:r>
              <a:rPr lang="ru-RU" sz="1600" i="1" dirty="0" smtClean="0">
                <a:latin typeface="Times New Roman" pitchFamily="18" charset="0"/>
                <a:cs typeface="Times New Roman" pitchFamily="18" charset="0"/>
              </a:rPr>
              <a:t>Исполнитель</a:t>
            </a:r>
            <a:r>
              <a:rPr lang="ru-RU" sz="1600" i="1" dirty="0" smtClean="0">
                <a:latin typeface="Times New Roman" pitchFamily="18" charset="0"/>
                <a:cs typeface="Times New Roman" pitchFamily="18" charset="0"/>
              </a:rPr>
              <a:t>:</a:t>
            </a:r>
          </a:p>
          <a:p>
            <a:pPr algn="r"/>
            <a:r>
              <a:rPr lang="ru-RU" sz="1600" i="1" dirty="0" err="1">
                <a:latin typeface="Times New Roman" pitchFamily="18" charset="0"/>
                <a:cs typeface="Times New Roman" pitchFamily="18" charset="0"/>
              </a:rPr>
              <a:t>Габеркорн</a:t>
            </a:r>
            <a:r>
              <a:rPr lang="ru-RU" sz="1600" i="1" dirty="0">
                <a:latin typeface="Times New Roman" pitchFamily="18" charset="0"/>
                <a:cs typeface="Times New Roman" pitchFamily="18" charset="0"/>
              </a:rPr>
              <a:t> Светлана </a:t>
            </a:r>
            <a:r>
              <a:rPr lang="ru-RU" sz="1600" i="1" dirty="0" smtClean="0">
                <a:latin typeface="Times New Roman" pitchFamily="18" charset="0"/>
                <a:cs typeface="Times New Roman" pitchFamily="18" charset="0"/>
              </a:rPr>
              <a:t>Евгеньевна,</a:t>
            </a:r>
          </a:p>
          <a:p>
            <a:pPr algn="r"/>
            <a:r>
              <a:rPr lang="ru-RU" sz="1600" i="1" dirty="0" smtClean="0">
                <a:latin typeface="Times New Roman" pitchFamily="18" charset="0"/>
                <a:cs typeface="Times New Roman" pitchFamily="18" charset="0"/>
              </a:rPr>
              <a:t>тел: 8 (3462)550-362 </a:t>
            </a:r>
          </a:p>
          <a:p>
            <a:pPr algn="r"/>
            <a:r>
              <a:rPr lang="ru-RU" sz="1600" i="1" dirty="0">
                <a:latin typeface="Times New Roman" pitchFamily="18" charset="0"/>
                <a:cs typeface="Times New Roman" pitchFamily="18" charset="0"/>
              </a:rPr>
              <a:t>e-</a:t>
            </a:r>
            <a:r>
              <a:rPr lang="ru-RU" sz="1600" i="1" dirty="0" err="1">
                <a:latin typeface="Times New Roman" pitchFamily="18" charset="0"/>
                <a:cs typeface="Times New Roman" pitchFamily="18" charset="0"/>
              </a:rPr>
              <a:t>mail</a:t>
            </a:r>
            <a:r>
              <a:rPr lang="ru-RU" sz="1600" i="1" dirty="0">
                <a:latin typeface="Times New Roman" pitchFamily="18" charset="0"/>
                <a:cs typeface="Times New Roman" pitchFamily="18" charset="0"/>
              </a:rPr>
              <a:t>: </a:t>
            </a:r>
            <a:r>
              <a:rPr lang="ru-RU" sz="1600" i="1" dirty="0" smtClean="0">
                <a:latin typeface="Times New Roman" pitchFamily="18" charset="0"/>
                <a:cs typeface="Times New Roman" pitchFamily="18" charset="0"/>
                <a:hlinkClick r:id="rId3"/>
              </a:rPr>
              <a:t>Svetlana.sedova.1963@mail.ru</a:t>
            </a:r>
            <a:endParaRPr lang="ru-RU" sz="1600" i="1" dirty="0" smtClean="0">
              <a:latin typeface="Times New Roman" pitchFamily="18" charset="0"/>
              <a:cs typeface="Times New Roman" pitchFamily="18" charset="0"/>
            </a:endParaRPr>
          </a:p>
        </p:txBody>
      </p:sp>
      <p:pic>
        <p:nvPicPr>
          <p:cNvPr id="12" name="Picture 2" descr="C:\Users\1\Downloads\Coat_of_Arms_of_Fyodorovsky_(Khanty_Mansia).png"/>
          <p:cNvPicPr>
            <a:picLocks noChangeAspect="1" noChangeArrowheads="1"/>
          </p:cNvPicPr>
          <p:nvPr/>
        </p:nvPicPr>
        <p:blipFill>
          <a:blip r:embed="rId4" cstate="print"/>
          <a:srcRect/>
          <a:stretch>
            <a:fillRect/>
          </a:stretch>
        </p:blipFill>
        <p:spPr bwMode="auto">
          <a:xfrm>
            <a:off x="3779912" y="620688"/>
            <a:ext cx="1181100" cy="1476375"/>
          </a:xfrm>
          <a:prstGeom prst="rect">
            <a:avLst/>
          </a:prstGeom>
          <a:noFill/>
        </p:spPr>
      </p:pic>
      <p:sp>
        <p:nvSpPr>
          <p:cNvPr id="15"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13</a:t>
            </a:r>
            <a:endParaRPr lang="ru-RU" sz="1800" b="1" dirty="0">
              <a:solidFill>
                <a:schemeClr val="accent6"/>
              </a:solidFill>
              <a:latin typeface="Times New Roman" pitchFamily="18" charset="0"/>
              <a:cs typeface="Times New Roman" pitchFamily="18" charset="0"/>
            </a:endParaRPr>
          </a:p>
        </p:txBody>
      </p:sp>
      <p:sp>
        <p:nvSpPr>
          <p:cNvPr id="16" name="TextBox 15"/>
          <p:cNvSpPr txBox="1"/>
          <p:nvPr/>
        </p:nvSpPr>
        <p:spPr>
          <a:xfrm>
            <a:off x="3707904" y="5805264"/>
            <a:ext cx="1008112" cy="338554"/>
          </a:xfrm>
          <a:prstGeom prst="rect">
            <a:avLst/>
          </a:prstGeom>
          <a:noFill/>
        </p:spPr>
        <p:txBody>
          <a:bodyPr wrap="square" rtlCol="0">
            <a:spAutoFit/>
          </a:bodyPr>
          <a:lstStyle/>
          <a:p>
            <a:r>
              <a:rPr lang="ru-RU" sz="1600" i="1" dirty="0" smtClean="0">
                <a:latin typeface="Times New Roman" pitchFamily="18" charset="0"/>
                <a:cs typeface="Times New Roman" pitchFamily="18" charset="0"/>
              </a:rPr>
              <a:t>2019 год</a:t>
            </a:r>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69041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2"/>
            <a:ext cx="8350696" cy="1365377"/>
          </a:xfrm>
        </p:spPr>
        <p:txBody>
          <a:bodyPr>
            <a:noAutofit/>
          </a:bodyPr>
          <a:lstStyle/>
          <a:p>
            <a:r>
              <a:rPr lang="ru-RU" sz="1800" b="1" dirty="0">
                <a:latin typeface="Times New Roman" panose="02020603050405020304" pitchFamily="18" charset="0"/>
                <a:cs typeface="Times New Roman" panose="02020603050405020304" pitchFamily="18" charset="0"/>
              </a:rPr>
              <a:t>Вопросы местного значения, </a:t>
            </a:r>
            <a:r>
              <a:rPr lang="ru-RU" sz="1800" b="1" dirty="0" smtClean="0">
                <a:latin typeface="Times New Roman" panose="02020603050405020304" pitchFamily="18" charset="0"/>
                <a:cs typeface="Times New Roman" panose="02020603050405020304" pitchFamily="18" charset="0"/>
              </a:rPr>
              <a:t>установленные </a:t>
            </a:r>
            <a:r>
              <a:rPr lang="ru-RU" sz="1800" b="1" dirty="0">
                <a:latin typeface="Times New Roman" panose="02020603050405020304" pitchFamily="18" charset="0"/>
                <a:cs typeface="Times New Roman" panose="02020603050405020304" pitchFamily="18" charset="0"/>
              </a:rPr>
              <a:t>Федеральным законом от 06.10.2003 № 131-ФЗ «Об общих принципах организации местного самоуправления в Российской Федерации</a:t>
            </a: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323528" y="1556792"/>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323528" y="1196752"/>
            <a:ext cx="8352928" cy="51125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r>
              <a:rPr lang="ru-RU" sz="1600" dirty="0" smtClean="0">
                <a:latin typeface="Calibri Light" panose="020F0302020204030204" pitchFamily="34" charset="0"/>
                <a:cs typeface="Calibri Light" panose="020F0302020204030204" pitchFamily="34" charset="0"/>
              </a:rPr>
              <a:t>      </a:t>
            </a: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600" dirty="0" smtClean="0">
              <a:latin typeface="Times New Roman" pitchFamily="18" charset="0"/>
              <a:cs typeface="Times New Roman" pitchFamily="18" charset="0"/>
            </a:endParaRPr>
          </a:p>
          <a:p>
            <a:pPr marL="342900" indent="-342900" algn="l"/>
            <a:endParaRPr lang="ru-RU" sz="1600" dirty="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chemeClr val="accent6"/>
                </a:solidFill>
                <a:latin typeface="Times New Roman" pitchFamily="18" charset="0"/>
                <a:cs typeface="Times New Roman" pitchFamily="18" charset="0"/>
              </a:rPr>
              <a:t>1</a:t>
            </a:r>
          </a:p>
        </p:txBody>
      </p:sp>
      <p:sp>
        <p:nvSpPr>
          <p:cNvPr id="3" name="Прямоугольник 2"/>
          <p:cNvSpPr/>
          <p:nvPr/>
        </p:nvSpPr>
        <p:spPr>
          <a:xfrm>
            <a:off x="683568" y="1916832"/>
            <a:ext cx="7776864" cy="1200329"/>
          </a:xfrm>
          <a:prstGeom prst="rect">
            <a:avLst/>
          </a:prstGeom>
        </p:spPr>
        <p:txBody>
          <a:bodyPr wrap="square">
            <a:spAutoFit/>
          </a:bodyPr>
          <a:lstStyle/>
          <a:p>
            <a:pPr algn="just"/>
            <a:r>
              <a:rPr lang="ru-RU" i="1" dirty="0" smtClean="0">
                <a:latin typeface="Times New Roman" panose="02020603050405020304" pitchFamily="18" charset="0"/>
                <a:ea typeface="Calibri" panose="020F0502020204030204" pitchFamily="34" charset="0"/>
              </a:rPr>
              <a:t>        Проект </a:t>
            </a:r>
            <a:r>
              <a:rPr lang="ru-RU" i="1" dirty="0">
                <a:latin typeface="Times New Roman" panose="02020603050405020304" pitchFamily="18" charset="0"/>
                <a:ea typeface="Calibri" panose="020F0502020204030204" pitchFamily="34" charset="0"/>
              </a:rPr>
              <a:t>направлен на исполнение вопросов местного значения </a:t>
            </a:r>
            <a:r>
              <a:rPr lang="ru-RU" i="1" dirty="0">
                <a:latin typeface="Times New Roman" panose="02020603050405020304" pitchFamily="18" charset="0"/>
                <a:ea typeface="Times New Roman" panose="02020603050405020304" pitchFamily="18" charset="0"/>
              </a:rPr>
              <a:t>установленных</a:t>
            </a:r>
            <a:r>
              <a:rPr lang="ru-RU" i="1" dirty="0">
                <a:latin typeface="Times New Roman" panose="02020603050405020304" pitchFamily="18" charset="0"/>
                <a:ea typeface="Calibri" panose="020F0502020204030204" pitchFamily="34" charset="0"/>
              </a:rPr>
              <a:t> подпунктами 12, 15 </a:t>
            </a:r>
            <a:r>
              <a:rPr lang="ru-RU" i="1" dirty="0" smtClean="0">
                <a:latin typeface="Times New Roman" panose="02020603050405020304" pitchFamily="18" charset="0"/>
                <a:ea typeface="Calibri" panose="020F0502020204030204" pitchFamily="34" charset="0"/>
              </a:rPr>
              <a:t>пункта </a:t>
            </a:r>
            <a:r>
              <a:rPr lang="ru-RU" i="1" dirty="0">
                <a:latin typeface="Times New Roman" panose="02020603050405020304" pitchFamily="18" charset="0"/>
                <a:ea typeface="Calibri" panose="020F0502020204030204" pitchFamily="34" charset="0"/>
              </a:rPr>
              <a:t>1 статьи 14 </a:t>
            </a:r>
            <a:r>
              <a:rPr lang="ru-RU" i="1" dirty="0">
                <a:latin typeface="Times New Roman" panose="02020603050405020304" pitchFamily="18" charset="0"/>
                <a:ea typeface="Times New Roman" panose="02020603050405020304" pitchFamily="18" charset="0"/>
              </a:rPr>
              <a:t>Федерального закона от 06.10.2003 № 131-ФЗ «Об общих принципах организации местного самоуправления в Российской Федерации».</a:t>
            </a:r>
            <a:endParaRPr lang="ru-RU" i="1" dirty="0"/>
          </a:p>
        </p:txBody>
      </p:sp>
    </p:spTree>
    <p:extLst>
      <p:ext uri="{BB962C8B-B14F-4D97-AF65-F5344CB8AC3E}">
        <p14:creationId xmlns:p14="http://schemas.microsoft.com/office/powerpoint/2010/main" val="64911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2"/>
            <a:ext cx="8350696" cy="606223"/>
          </a:xfrm>
        </p:spPr>
        <p:txBody>
          <a:bodyPr>
            <a:noAutofit/>
          </a:bodyPr>
          <a:lstStyle/>
          <a:p>
            <a:r>
              <a:rPr lang="ru-RU" sz="1800" b="1" dirty="0">
                <a:latin typeface="Times New Roman" pitchFamily="18" charset="0"/>
                <a:cs typeface="Times New Roman" pitchFamily="18" charset="0"/>
              </a:rPr>
              <a:t>Общая информация</a:t>
            </a:r>
            <a:endParaRPr lang="ru-RU" sz="1800" b="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539552" y="727938"/>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chemeClr val="accent6"/>
                </a:solidFill>
                <a:latin typeface="Times New Roman" pitchFamily="18" charset="0"/>
                <a:cs typeface="Times New Roman" pitchFamily="18" charset="0"/>
              </a:rPr>
              <a:t>1</a:t>
            </a:r>
          </a:p>
        </p:txBody>
      </p:sp>
      <p:sp>
        <p:nvSpPr>
          <p:cNvPr id="4" name="Прямоугольник 3"/>
          <p:cNvSpPr/>
          <p:nvPr/>
        </p:nvSpPr>
        <p:spPr>
          <a:xfrm>
            <a:off x="422830" y="980728"/>
            <a:ext cx="8198006" cy="10464403"/>
          </a:xfrm>
          <a:prstGeom prst="rect">
            <a:avLst/>
          </a:prstGeom>
        </p:spPr>
        <p:txBody>
          <a:bodyPr wrap="square">
            <a:spAutoFit/>
          </a:bodyPr>
          <a:lstStyle/>
          <a:p>
            <a:pPr marL="342900" indent="-342900" algn="just"/>
            <a:r>
              <a:rPr lang="ru-RU" sz="1600" b="1" i="1" dirty="0">
                <a:latin typeface="Times New Roman" panose="02020603050405020304" pitchFamily="18" charset="0"/>
                <a:cs typeface="Times New Roman" panose="02020603050405020304" pitchFamily="18" charset="0"/>
              </a:rPr>
              <a:t>Территория реализации </a:t>
            </a:r>
            <a:r>
              <a:rPr lang="ru-RU" sz="1600" b="1" i="1" dirty="0" smtClean="0">
                <a:latin typeface="Times New Roman" panose="02020603050405020304" pitchFamily="18" charset="0"/>
                <a:cs typeface="Times New Roman" panose="02020603050405020304" pitchFamily="18" charset="0"/>
              </a:rPr>
              <a:t>проекта:</a:t>
            </a:r>
          </a:p>
          <a:p>
            <a:pPr marL="342900" indent="-342900" algn="just"/>
            <a:r>
              <a:rPr lang="ru-RU" sz="1600" i="1" dirty="0">
                <a:latin typeface="Times New Roman" panose="02020603050405020304" pitchFamily="18" charset="0"/>
                <a:cs typeface="Times New Roman" panose="02020603050405020304" pitchFamily="18" charset="0"/>
              </a:rPr>
              <a:t>Территории ж/д №14А,14Б </a:t>
            </a:r>
            <a:r>
              <a:rPr lang="ru-RU" sz="1600" i="1" dirty="0" err="1">
                <a:latin typeface="Times New Roman" panose="02020603050405020304" pitchFamily="18" charset="0"/>
                <a:cs typeface="Times New Roman" panose="02020603050405020304" pitchFamily="18" charset="0"/>
              </a:rPr>
              <a:t>ул.Ленина</a:t>
            </a:r>
            <a:r>
              <a:rPr lang="ru-RU" sz="1600" i="1" dirty="0">
                <a:latin typeface="Times New Roman" panose="02020603050405020304" pitchFamily="18" charset="0"/>
                <a:cs typeface="Times New Roman" panose="02020603050405020304" pitchFamily="18" charset="0"/>
              </a:rPr>
              <a:t> в городском поселении Федоровский</a:t>
            </a:r>
            <a:r>
              <a:rPr lang="ru-RU" sz="1600" i="1" dirty="0" smtClean="0">
                <a:latin typeface="Times New Roman" panose="02020603050405020304" pitchFamily="18" charset="0"/>
                <a:cs typeface="Times New Roman" panose="02020603050405020304" pitchFamily="18" charset="0"/>
              </a:rPr>
              <a:t>.</a:t>
            </a:r>
          </a:p>
          <a:p>
            <a:pPr marL="342900" indent="-342900" algn="just"/>
            <a:endParaRPr lang="ru-RU" sz="1600" b="1" i="1" dirty="0">
              <a:latin typeface="Times New Roman" panose="02020603050405020304" pitchFamily="18" charset="0"/>
              <a:cs typeface="Times New Roman" panose="02020603050405020304" pitchFamily="18" charset="0"/>
            </a:endParaRPr>
          </a:p>
          <a:p>
            <a:pPr marL="342900" indent="-342900" algn="just"/>
            <a:r>
              <a:rPr lang="ru-RU" sz="1600" b="1" i="1" dirty="0">
                <a:latin typeface="Times New Roman" panose="02020603050405020304" pitchFamily="18" charset="0"/>
                <a:cs typeface="Times New Roman" panose="02020603050405020304" pitchFamily="18" charset="0"/>
              </a:rPr>
              <a:t>Цели проекта</a:t>
            </a:r>
            <a:r>
              <a:rPr lang="ru-RU" sz="1600" b="1" i="1" dirty="0" smtClean="0">
                <a:latin typeface="Times New Roman" panose="02020603050405020304" pitchFamily="18" charset="0"/>
                <a:cs typeface="Times New Roman" panose="02020603050405020304" pitchFamily="18" charset="0"/>
              </a:rPr>
              <a:t>:</a:t>
            </a:r>
          </a:p>
          <a:p>
            <a:r>
              <a:rPr lang="ru-RU" sz="1600" i="1" dirty="0">
                <a:latin typeface="Times New Roman" panose="02020603050405020304" pitchFamily="18" charset="0"/>
                <a:cs typeface="Times New Roman" panose="02020603050405020304" pitchFamily="18" charset="0"/>
              </a:rPr>
              <a:t>-создание безопасных и удобных условий для времяпрепровождения и обеспечения интересов населения;</a:t>
            </a:r>
          </a:p>
          <a:p>
            <a:r>
              <a:rPr lang="ru-RU" sz="1600" i="1" dirty="0">
                <a:latin typeface="Times New Roman" panose="02020603050405020304" pitchFamily="18" charset="0"/>
                <a:cs typeface="Times New Roman" panose="02020603050405020304" pitchFamily="18" charset="0"/>
              </a:rPr>
              <a:t>-обеспечение доступности территории для маломобильных групп населения;</a:t>
            </a:r>
          </a:p>
          <a:p>
            <a:r>
              <a:rPr lang="ru-RU" sz="1600" i="1" dirty="0">
                <a:latin typeface="Times New Roman" panose="02020603050405020304" pitchFamily="18" charset="0"/>
                <a:cs typeface="Times New Roman" panose="02020603050405020304" pitchFamily="18" charset="0"/>
              </a:rPr>
              <a:t>-создание условий для отдыха и общения;</a:t>
            </a:r>
          </a:p>
          <a:p>
            <a:r>
              <a:rPr lang="ru-RU" sz="1600" i="1" dirty="0">
                <a:latin typeface="Times New Roman" panose="02020603050405020304" pitchFamily="18" charset="0"/>
                <a:cs typeface="Times New Roman" panose="02020603050405020304" pitchFamily="18" charset="0"/>
              </a:rPr>
              <a:t>-создание комфортной среды проживания в данном микрорайоне</a:t>
            </a:r>
            <a:r>
              <a:rPr lang="ru-RU" sz="1600" i="1" dirty="0" smtClean="0">
                <a:latin typeface="Times New Roman" panose="02020603050405020304" pitchFamily="18" charset="0"/>
                <a:cs typeface="Times New Roman" panose="02020603050405020304" pitchFamily="18" charset="0"/>
              </a:rPr>
              <a:t>.</a:t>
            </a: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Задачи проекта</a:t>
            </a:r>
            <a:r>
              <a:rPr lang="ru-RU" sz="1600" b="1" i="1" dirty="0" smtClean="0">
                <a:latin typeface="Times New Roman" panose="02020603050405020304" pitchFamily="18" charset="0"/>
                <a:cs typeface="Times New Roman" panose="02020603050405020304" pitchFamily="18" charset="0"/>
              </a:rPr>
              <a:t>:</a:t>
            </a:r>
          </a:p>
          <a:p>
            <a:r>
              <a:rPr lang="ru-RU" sz="1600" i="1" dirty="0">
                <a:latin typeface="Times New Roman" panose="02020603050405020304" pitchFamily="18" charset="0"/>
                <a:cs typeface="Times New Roman" panose="02020603050405020304" pitchFamily="18" charset="0"/>
              </a:rPr>
              <a:t>- ремонт и устройство объектов отдыха и детского досуга;</a:t>
            </a:r>
          </a:p>
          <a:p>
            <a:r>
              <a:rPr lang="ru-RU" sz="1600" i="1" dirty="0">
                <a:latin typeface="Times New Roman" panose="02020603050405020304" pitchFamily="18" charset="0"/>
                <a:cs typeface="Times New Roman" panose="02020603050405020304" pitchFamily="18" charset="0"/>
              </a:rPr>
              <a:t>-ремонт придомовых проездов в целях безопасного дорожного движения;</a:t>
            </a:r>
          </a:p>
          <a:p>
            <a:r>
              <a:rPr lang="ru-RU" sz="1600" i="1" dirty="0">
                <a:latin typeface="Times New Roman" panose="02020603050405020304" pitchFamily="18" charset="0"/>
                <a:cs typeface="Times New Roman" panose="02020603050405020304" pitchFamily="18" charset="0"/>
              </a:rPr>
              <a:t>-ремонт и устройство придомовых тротуаров;</a:t>
            </a:r>
          </a:p>
          <a:p>
            <a:r>
              <a:rPr lang="ru-RU" sz="1600" i="1" dirty="0">
                <a:latin typeface="Times New Roman" panose="02020603050405020304" pitchFamily="18" charset="0"/>
                <a:cs typeface="Times New Roman" panose="02020603050405020304" pitchFamily="18" charset="0"/>
              </a:rPr>
              <a:t>-устройство освещения придомовой территории;</a:t>
            </a:r>
          </a:p>
          <a:p>
            <a:r>
              <a:rPr lang="ru-RU" sz="1600" i="1" dirty="0">
                <a:latin typeface="Times New Roman" panose="02020603050405020304" pitchFamily="18" charset="0"/>
                <a:cs typeface="Times New Roman" panose="02020603050405020304" pitchFamily="18" charset="0"/>
              </a:rPr>
              <a:t>-устройство металлического ограждения придомовой территории;</a:t>
            </a:r>
          </a:p>
          <a:p>
            <a:r>
              <a:rPr lang="ru-RU" sz="1600" i="1" dirty="0">
                <a:latin typeface="Times New Roman" panose="02020603050405020304" pitchFamily="18" charset="0"/>
                <a:cs typeface="Times New Roman" panose="02020603050405020304" pitchFamily="18" charset="0"/>
              </a:rPr>
              <a:t>-устройство детской площадки (бесшовное </a:t>
            </a:r>
            <a:r>
              <a:rPr lang="ru-RU" sz="1600" i="1" dirty="0" err="1">
                <a:latin typeface="Times New Roman" panose="02020603050405020304" pitchFamily="18" charset="0"/>
                <a:cs typeface="Times New Roman" panose="02020603050405020304" pitchFamily="18" charset="0"/>
              </a:rPr>
              <a:t>резино</a:t>
            </a:r>
            <a:r>
              <a:rPr lang="ru-RU" sz="1600" i="1" dirty="0">
                <a:latin typeface="Times New Roman" panose="02020603050405020304" pitchFamily="18" charset="0"/>
                <a:cs typeface="Times New Roman" panose="02020603050405020304" pitchFamily="18" charset="0"/>
              </a:rPr>
              <a:t>-каучуковое покрытие, ограждение);</a:t>
            </a:r>
          </a:p>
          <a:p>
            <a:r>
              <a:rPr lang="ru-RU" sz="1600" i="1" dirty="0">
                <a:latin typeface="Times New Roman" panose="02020603050405020304" pitchFamily="18" charset="0"/>
                <a:cs typeface="Times New Roman" panose="02020603050405020304" pitchFamily="18" charset="0"/>
              </a:rPr>
              <a:t>-установка детских игровых форм, спортивных тренажеров;</a:t>
            </a:r>
          </a:p>
          <a:p>
            <a:r>
              <a:rPr lang="ru-RU" sz="1600" i="1" dirty="0">
                <a:latin typeface="Times New Roman" panose="02020603050405020304" pitchFamily="18" charset="0"/>
                <a:cs typeface="Times New Roman" panose="02020603050405020304" pitchFamily="18" charset="0"/>
              </a:rPr>
              <a:t>-установка скамей и урн;</a:t>
            </a:r>
          </a:p>
          <a:p>
            <a:r>
              <a:rPr lang="ru-RU" sz="1600" i="1" dirty="0">
                <a:latin typeface="Times New Roman" panose="02020603050405020304" pitchFamily="18" charset="0"/>
                <a:cs typeface="Times New Roman" panose="02020603050405020304" pitchFamily="18" charset="0"/>
              </a:rPr>
              <a:t>- установка камер видеонаблюдения.</a:t>
            </a:r>
            <a:endParaRPr lang="ru-RU" sz="1600" b="1"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pPr marL="342900" indent="-342900" algn="just"/>
            <a:endParaRPr lang="ru-RU" sz="1600" b="1" i="1" dirty="0">
              <a:latin typeface="Times New Roman" panose="02020603050405020304" pitchFamily="18" charset="0"/>
              <a:cs typeface="Times New Roman" panose="02020603050405020304" pitchFamily="18" charset="0"/>
            </a:endParaRPr>
          </a:p>
          <a:p>
            <a:pPr marL="342900" indent="-342900" algn="just"/>
            <a:endParaRPr lang="ru-RU" sz="1600" b="1" i="1" dirty="0" smtClean="0">
              <a:latin typeface="Times New Roman" panose="02020603050405020304" pitchFamily="18" charset="0"/>
              <a:cs typeface="Times New Roman" panose="02020603050405020304" pitchFamily="18"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smtClean="0">
              <a:solidFill>
                <a:srgbClr val="575756"/>
              </a:solidFill>
              <a:latin typeface="Calibri Light" panose="020F0302020204030204" pitchFamily="34" charset="0"/>
              <a:cs typeface="Calibri Light" panose="020F0302020204030204" pitchFamily="34" charset="0"/>
            </a:endParaRPr>
          </a:p>
          <a:p>
            <a:pPr marL="342900" indent="-342900" algn="just"/>
            <a:endParaRPr lang="ru-RU" dirty="0">
              <a:solidFill>
                <a:srgbClr val="57575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790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r>
              <a:rPr lang="ru-RU" sz="1800" b="1" dirty="0">
                <a:latin typeface="Times New Roman" panose="02020603050405020304" pitchFamily="18" charset="0"/>
                <a:cs typeface="Times New Roman" panose="02020603050405020304" pitchFamily="18" charset="0"/>
              </a:rPr>
              <a:t>Описание проекта </a:t>
            </a:r>
            <a:endParaRPr lang="ru-RU" sz="1800" b="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323528" y="845515"/>
            <a:ext cx="8352928" cy="54638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r>
              <a:rPr lang="ru-RU" sz="1600" dirty="0" smtClean="0">
                <a:latin typeface="Calibri Light" panose="020F0302020204030204" pitchFamily="34" charset="0"/>
                <a:cs typeface="Calibri Light" panose="020F0302020204030204" pitchFamily="34" charset="0"/>
              </a:rPr>
              <a:t>      </a:t>
            </a:r>
          </a:p>
          <a:p>
            <a:pPr marL="342900" indent="-342900" algn="just"/>
            <a:endParaRPr lang="ru-RU" sz="1400" dirty="0" smtClean="0">
              <a:latin typeface="Times New Roman" pitchFamily="18" charset="0"/>
              <a:cs typeface="Times New Roman" pitchFamily="18" charset="0"/>
            </a:endParaRPr>
          </a:p>
          <a:p>
            <a:pPr marL="342900" indent="-342900" algn="just"/>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342900" indent="-342900" algn="just"/>
            <a:endParaRPr lang="ru-RU" sz="1400" dirty="0">
              <a:latin typeface="Times New Roman" pitchFamily="18" charset="0"/>
              <a:cs typeface="Times New Roman" pitchFamily="18" charset="0"/>
            </a:endParaRPr>
          </a:p>
          <a:p>
            <a:pPr marL="342900" indent="-342900" algn="just"/>
            <a:r>
              <a:rPr lang="ru-RU" sz="1400" i="1" dirty="0" smtClean="0">
                <a:latin typeface="Times New Roman" panose="02020603050405020304" pitchFamily="18" charset="0"/>
                <a:cs typeface="Times New Roman" panose="02020603050405020304" pitchFamily="18" charset="0"/>
              </a:rPr>
              <a:t>                 </a:t>
            </a:r>
          </a:p>
          <a:p>
            <a:pPr marL="342900" indent="-342900" algn="just"/>
            <a:endParaRPr lang="ru-RU" sz="1400" i="1" dirty="0">
              <a:latin typeface="Times New Roman" panose="02020603050405020304" pitchFamily="18" charset="0"/>
              <a:cs typeface="Times New Roman" panose="02020603050405020304" pitchFamily="18" charset="0"/>
            </a:endParaRPr>
          </a:p>
          <a:p>
            <a:pPr marL="342900" indent="-342900" algn="just"/>
            <a:endParaRPr lang="ru-RU" sz="1400" i="1" dirty="0" smtClean="0">
              <a:latin typeface="Times New Roman" panose="02020603050405020304" pitchFamily="18" charset="0"/>
              <a:cs typeface="Times New Roman" panose="02020603050405020304" pitchFamily="18" charset="0"/>
            </a:endParaRPr>
          </a:p>
          <a:p>
            <a:pPr marL="342900" indent="-342900" algn="just"/>
            <a:endParaRPr lang="ru-RU" sz="1400" i="1" dirty="0">
              <a:latin typeface="Times New Roman" panose="02020603050405020304" pitchFamily="18" charset="0"/>
              <a:cs typeface="Times New Roman" panose="02020603050405020304" pitchFamily="18" charset="0"/>
            </a:endParaRPr>
          </a:p>
          <a:p>
            <a:pPr marL="342900" indent="-342900" algn="just"/>
            <a:r>
              <a:rPr lang="ru-RU" sz="1400" i="1" dirty="0" smtClean="0">
                <a:latin typeface="Times New Roman" panose="02020603050405020304" pitchFamily="18" charset="0"/>
                <a:cs typeface="Times New Roman" panose="02020603050405020304" pitchFamily="18" charset="0"/>
              </a:rPr>
              <a:t>                Территория </a:t>
            </a:r>
            <a:r>
              <a:rPr lang="ru-RU" sz="1400" i="1" dirty="0">
                <a:latin typeface="Times New Roman" panose="02020603050405020304" pitchFamily="18" charset="0"/>
                <a:cs typeface="Times New Roman" panose="02020603050405020304" pitchFamily="18" charset="0"/>
              </a:rPr>
              <a:t>жилых домов №14А, 14Б по </a:t>
            </a:r>
            <a:r>
              <a:rPr lang="ru-RU" sz="1400" i="1" dirty="0" err="1">
                <a:latin typeface="Times New Roman" panose="02020603050405020304" pitchFamily="18" charset="0"/>
                <a:cs typeface="Times New Roman" panose="02020603050405020304" pitchFamily="18" charset="0"/>
              </a:rPr>
              <a:t>ул.Ленина</a:t>
            </a:r>
            <a:r>
              <a:rPr lang="ru-RU" sz="1400" i="1" dirty="0">
                <a:latin typeface="Times New Roman" panose="02020603050405020304" pitchFamily="18" charset="0"/>
                <a:cs typeface="Times New Roman" panose="02020603050405020304" pitchFamily="18" charset="0"/>
              </a:rPr>
              <a:t> расположена в городском поселении Федоровский  </a:t>
            </a:r>
            <a:r>
              <a:rPr lang="ru-RU" sz="1400" i="1" dirty="0" err="1">
                <a:latin typeface="Times New Roman" panose="02020603050405020304" pitchFamily="18" charset="0"/>
                <a:cs typeface="Times New Roman" panose="02020603050405020304" pitchFamily="18" charset="0"/>
              </a:rPr>
              <a:t>Сургутского</a:t>
            </a:r>
            <a:r>
              <a:rPr lang="ru-RU" sz="1400" i="1" dirty="0">
                <a:latin typeface="Times New Roman" panose="02020603050405020304" pitchFamily="18" charset="0"/>
                <a:cs typeface="Times New Roman" panose="02020603050405020304" pitchFamily="18" charset="0"/>
              </a:rPr>
              <a:t> района Ханты-Мансийского автономного округа-Югры. Многоквартирные дома введены в эксплуатацию в 2006 году. Ремонт дорожного покрытия, выполненного из железобетонных плит не производился с момента постройки жилых домов. Дорожное покрытие имеет видимые дефекты: просадки, выбоины, провалы, отсутствуют места для парковки автомобилей. Функциональная и комфортная зона досуга детей и зона отдыха для жителей данного микрорайона требует обновления и приведения к современным требованиям организации досуга детей. </a:t>
            </a:r>
            <a:endParaRPr lang="ru-RU" sz="1400" i="1" dirty="0" smtClean="0">
              <a:latin typeface="Times New Roman" panose="02020603050405020304" pitchFamily="18" charset="0"/>
              <a:cs typeface="Times New Roman" panose="02020603050405020304" pitchFamily="18" charset="0"/>
            </a:endParaRPr>
          </a:p>
          <a:p>
            <a:pPr marL="342900" indent="-342900" algn="just"/>
            <a:r>
              <a:rPr lang="ru-RU" sz="1400" i="1" dirty="0" smtClean="0">
                <a:latin typeface="Times New Roman" panose="02020603050405020304" pitchFamily="18" charset="0"/>
                <a:cs typeface="Times New Roman" panose="02020603050405020304" pitchFamily="18" charset="0"/>
              </a:rPr>
              <a:t>                Проект </a:t>
            </a:r>
            <a:r>
              <a:rPr lang="ru-RU" sz="1400" i="1" dirty="0">
                <a:latin typeface="Times New Roman" panose="02020603050405020304" pitchFamily="18" charset="0"/>
                <a:cs typeface="Times New Roman" panose="02020603050405020304" pitchFamily="18" charset="0"/>
              </a:rPr>
              <a:t>имеет социальную, досуговую и иную общественную полезность для жителей городского поселения Федоровский, направлен на благоустройство мест отдыха и создание максимально комфортной и современной среды проживания жителей не только жилых домов №14А, 14Б по </a:t>
            </a:r>
            <a:r>
              <a:rPr lang="ru-RU" sz="1400" i="1" dirty="0" err="1">
                <a:latin typeface="Times New Roman" panose="02020603050405020304" pitchFamily="18" charset="0"/>
                <a:cs typeface="Times New Roman" panose="02020603050405020304" pitchFamily="18" charset="0"/>
              </a:rPr>
              <a:t>ул.Ленина</a:t>
            </a:r>
            <a:r>
              <a:rPr lang="ru-RU" sz="1400" i="1" dirty="0">
                <a:latin typeface="Times New Roman" panose="02020603050405020304" pitchFamily="18" charset="0"/>
                <a:cs typeface="Times New Roman" panose="02020603050405020304" pitchFamily="18" charset="0"/>
              </a:rPr>
              <a:t>, но и для жителей данного микрорайона и поселения в целом. На данной территории расположены такие социально важные объекты как Почта России, детская библиотека. Жители многоквартирных домов после завершения мероприятий по благоустройству готовы принять обязательства по осуществлению содержания оборудования, малых архитектурных форм, иных некапитальных объектов, установленных на территории. </a:t>
            </a:r>
            <a:endParaRPr lang="ru-RU" sz="1400" i="1" dirty="0" smtClean="0">
              <a:latin typeface="Times New Roman" panose="02020603050405020304" pitchFamily="18" charset="0"/>
              <a:cs typeface="Times New Roman" panose="02020603050405020304" pitchFamily="18" charset="0"/>
            </a:endParaRPr>
          </a:p>
          <a:p>
            <a:pPr marL="342900" indent="-342900" algn="just"/>
            <a:r>
              <a:rPr lang="ru-RU" sz="1400" i="1" dirty="0" smtClean="0">
                <a:latin typeface="Times New Roman" panose="02020603050405020304" pitchFamily="18" charset="0"/>
                <a:cs typeface="Times New Roman" panose="02020603050405020304" pitchFamily="18" charset="0"/>
              </a:rPr>
              <a:t>                Жители </a:t>
            </a:r>
            <a:r>
              <a:rPr lang="ru-RU" sz="1400" i="1" dirty="0">
                <a:latin typeface="Times New Roman" panose="02020603050405020304" pitchFamily="18" charset="0"/>
                <a:cs typeface="Times New Roman" panose="02020603050405020304" pitchFamily="18" charset="0"/>
              </a:rPr>
              <a:t>многоквартирных домов готовы принимать трудовое участие в ходе выполнения работ по благоустройству, а так же после завершения работ, жителями будут проведены мероприятия по озеленению территории. </a:t>
            </a:r>
            <a:endParaRPr lang="ru-RU" sz="1400" i="1" dirty="0" smtClean="0">
              <a:latin typeface="Times New Roman" panose="02020603050405020304" pitchFamily="18" charset="0"/>
              <a:cs typeface="Times New Roman" panose="02020603050405020304" pitchFamily="18" charset="0"/>
            </a:endParaRPr>
          </a:p>
          <a:p>
            <a:pPr marL="342900" indent="-342900" algn="just"/>
            <a:r>
              <a:rPr lang="ru-RU" sz="1400" i="1" dirty="0" smtClean="0">
                <a:latin typeface="Times New Roman" panose="02020603050405020304" pitchFamily="18" charset="0"/>
                <a:cs typeface="Times New Roman" panose="02020603050405020304" pitchFamily="18" charset="0"/>
              </a:rPr>
              <a:t>                По </a:t>
            </a:r>
            <a:r>
              <a:rPr lang="ru-RU" sz="1400" i="1" dirty="0">
                <a:latin typeface="Times New Roman" panose="02020603050405020304" pitchFamily="18" charset="0"/>
                <a:cs typeface="Times New Roman" panose="02020603050405020304" pitchFamily="18" charset="0"/>
              </a:rPr>
              <a:t>всем мероприятиям имеются локальные сметные расчеты, проверенные департаментов строительства и земельных отношений администрации </a:t>
            </a:r>
            <a:r>
              <a:rPr lang="ru-RU" sz="1400" i="1" dirty="0" err="1">
                <a:latin typeface="Times New Roman" panose="02020603050405020304" pitchFamily="18" charset="0"/>
                <a:cs typeface="Times New Roman" panose="02020603050405020304" pitchFamily="18" charset="0"/>
              </a:rPr>
              <a:t>Сургутского</a:t>
            </a:r>
            <a:r>
              <a:rPr lang="ru-RU" sz="1400" i="1" dirty="0">
                <a:latin typeface="Times New Roman" panose="02020603050405020304" pitchFamily="18" charset="0"/>
                <a:cs typeface="Times New Roman" panose="02020603050405020304" pitchFamily="18" charset="0"/>
              </a:rPr>
              <a:t> района.</a:t>
            </a:r>
            <a:endParaRPr lang="ru-RU" sz="1400" i="1" dirty="0" smtClean="0">
              <a:latin typeface="Times New Roman" panose="02020603050405020304" pitchFamily="18" charset="0"/>
              <a:cs typeface="Times New Roman" panose="02020603050405020304"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600" dirty="0" smtClean="0">
              <a:latin typeface="Times New Roman" pitchFamily="18" charset="0"/>
              <a:cs typeface="Times New Roman" pitchFamily="18" charset="0"/>
            </a:endParaRPr>
          </a:p>
          <a:p>
            <a:pPr marL="342900" indent="-342900" algn="l"/>
            <a:endParaRPr lang="ru-RU" sz="1600" dirty="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chemeClr val="accent6"/>
                </a:solidFill>
                <a:latin typeface="Times New Roman" pitchFamily="18" charset="0"/>
                <a:cs typeface="Times New Roman" pitchFamily="18" charset="0"/>
              </a:rPr>
              <a:t>1</a:t>
            </a:r>
          </a:p>
        </p:txBody>
      </p:sp>
    </p:spTree>
    <p:extLst>
      <p:ext uri="{BB962C8B-B14F-4D97-AF65-F5344CB8AC3E}">
        <p14:creationId xmlns:p14="http://schemas.microsoft.com/office/powerpoint/2010/main" val="402379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r>
              <a:rPr lang="ru-RU" sz="1800" b="1" dirty="0" smtClean="0">
                <a:latin typeface="Times New Roman" panose="02020603050405020304" pitchFamily="18" charset="0"/>
                <a:cs typeface="Times New Roman" panose="02020603050405020304" pitchFamily="18" charset="0"/>
              </a:rPr>
              <a:t>Результаты проекта </a:t>
            </a:r>
            <a:endParaRPr lang="ru-RU" sz="1800" b="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350922" y="836712"/>
            <a:ext cx="8352928" cy="54638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r>
              <a:rPr lang="ru-RU" sz="1600" dirty="0" smtClean="0">
                <a:latin typeface="Calibri Light" panose="020F0302020204030204" pitchFamily="34" charset="0"/>
                <a:cs typeface="Calibri Light" panose="020F0302020204030204" pitchFamily="34" charset="0"/>
              </a:rPr>
              <a:t>      </a:t>
            </a:r>
          </a:p>
          <a:p>
            <a:pPr marL="342900" indent="-342900" algn="just"/>
            <a:endParaRPr lang="ru-RU" sz="1400" dirty="0" smtClean="0">
              <a:latin typeface="Times New Roman" pitchFamily="18" charset="0"/>
              <a:cs typeface="Times New Roman" pitchFamily="18" charset="0"/>
            </a:endParaRPr>
          </a:p>
          <a:p>
            <a:pPr marL="342900" indent="-342900" algn="just"/>
            <a:r>
              <a:rPr lang="ru-RU" sz="14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342900" indent="-342900" algn="just"/>
            <a:r>
              <a:rPr lang="ru-RU" sz="1600" b="1" i="1" dirty="0" smtClean="0">
                <a:latin typeface="Times New Roman" panose="02020603050405020304" pitchFamily="18" charset="0"/>
                <a:cs typeface="Times New Roman" panose="02020603050405020304" pitchFamily="18" charset="0"/>
              </a:rPr>
              <a:t>                  Реализация </a:t>
            </a:r>
            <a:r>
              <a:rPr lang="ru-RU" sz="1600" b="1" i="1" dirty="0">
                <a:latin typeface="Times New Roman" pitchFamily="18" charset="0"/>
                <a:cs typeface="Times New Roman" pitchFamily="18" charset="0"/>
              </a:rPr>
              <a:t>проекта направленна</a:t>
            </a:r>
            <a:r>
              <a:rPr lang="ru-RU" sz="1600" i="1" dirty="0">
                <a:latin typeface="Times New Roman" pitchFamily="18" charset="0"/>
                <a:cs typeface="Times New Roman" pitchFamily="18" charset="0"/>
              </a:rPr>
              <a:t> на повышение уровня комфортности проживания, организации современного и безопасного досуга детей, доступности передвижения маломобильных групп населения, улучшение эстетического облика микрорайона и поселения в целом.</a:t>
            </a:r>
            <a:endParaRPr lang="ru-RU" sz="1600" i="1" dirty="0" smtClean="0">
              <a:latin typeface="Times New Roman" pitchFamily="18" charset="0"/>
              <a:cs typeface="Times New Roman" pitchFamily="18" charset="0"/>
            </a:endParaRPr>
          </a:p>
          <a:p>
            <a:pPr marL="342900" indent="-342900" algn="just"/>
            <a:r>
              <a:rPr lang="ru-RU" sz="1600"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Реализация </a:t>
            </a:r>
            <a:r>
              <a:rPr lang="ru-RU" sz="1600" b="1" i="1" dirty="0" smtClean="0">
                <a:latin typeface="Times New Roman" pitchFamily="18" charset="0"/>
                <a:cs typeface="Times New Roman" pitchFamily="18" charset="0"/>
              </a:rPr>
              <a:t>проекта </a:t>
            </a:r>
            <a:r>
              <a:rPr lang="ru-RU" sz="1600" b="1" i="1" dirty="0" smtClean="0">
                <a:latin typeface="Times New Roman" pitchFamily="18" charset="0"/>
                <a:cs typeface="Times New Roman" pitchFamily="18" charset="0"/>
              </a:rPr>
              <a:t>позволит</a:t>
            </a:r>
            <a:r>
              <a:rPr lang="ru-RU" sz="1600" i="1"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342900" indent="-342900" algn="just"/>
            <a:r>
              <a:rPr lang="ru-RU" sz="1600" i="1" dirty="0" smtClean="0">
                <a:latin typeface="Times New Roman" panose="02020603050405020304" pitchFamily="18" charset="0"/>
                <a:cs typeface="Times New Roman" panose="02020603050405020304" pitchFamily="18" charset="0"/>
              </a:rPr>
              <a:t>       - создать </a:t>
            </a:r>
            <a:r>
              <a:rPr lang="ru-RU" sz="1600" i="1" dirty="0">
                <a:latin typeface="Times New Roman" panose="02020603050405020304" pitchFamily="18" charset="0"/>
                <a:cs typeface="Times New Roman" panose="02020603050405020304" pitchFamily="18" charset="0"/>
              </a:rPr>
              <a:t>современные, комфортные, безопасные, условия проживания и досуга детей; </a:t>
            </a:r>
            <a:endParaRPr lang="ru-RU" sz="1600" i="1" dirty="0">
              <a:latin typeface="Times New Roman" panose="02020603050405020304" pitchFamily="18" charset="0"/>
              <a:cs typeface="Times New Roman" panose="02020603050405020304" pitchFamily="18" charset="0"/>
            </a:endParaRPr>
          </a:p>
          <a:p>
            <a:pPr marL="342900" indent="-342900" algn="just"/>
            <a:r>
              <a:rPr lang="ru-RU" sz="1600" i="1" dirty="0" smtClean="0">
                <a:latin typeface="Times New Roman" panose="02020603050405020304" pitchFamily="18" charset="0"/>
                <a:cs typeface="Times New Roman" panose="02020603050405020304" pitchFamily="18" charset="0"/>
              </a:rPr>
              <a:t>       - максимально </a:t>
            </a:r>
            <a:r>
              <a:rPr lang="ru-RU" sz="1600" i="1" dirty="0">
                <a:latin typeface="Times New Roman" panose="02020603050405020304" pitchFamily="18" charset="0"/>
                <a:cs typeface="Times New Roman" panose="02020603050405020304" pitchFamily="18" charset="0"/>
              </a:rPr>
              <a:t>использовать прилегающую территорию многоквартирных домов</a:t>
            </a:r>
            <a:r>
              <a:rPr lang="ru-RU" sz="1600" i="1" dirty="0" smtClean="0">
                <a:latin typeface="Times New Roman" panose="02020603050405020304" pitchFamily="18" charset="0"/>
                <a:cs typeface="Times New Roman" panose="02020603050405020304" pitchFamily="18" charset="0"/>
              </a:rPr>
              <a:t>;</a:t>
            </a:r>
          </a:p>
          <a:p>
            <a:pPr marL="342900" indent="-342900"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 организовать </a:t>
            </a:r>
            <a:r>
              <a:rPr lang="ru-RU" sz="1600" i="1" dirty="0">
                <a:latin typeface="Times New Roman" panose="02020603050405020304" pitchFamily="18" charset="0"/>
                <a:cs typeface="Times New Roman" panose="02020603050405020304" pitchFamily="18" charset="0"/>
              </a:rPr>
              <a:t>надлежащим образом жизнеобеспечение жителей многоквартирных домов</a:t>
            </a:r>
            <a:r>
              <a:rPr lang="ru-RU" sz="1600" i="1" dirty="0" smtClean="0">
                <a:latin typeface="Times New Roman" panose="02020603050405020304" pitchFamily="18" charset="0"/>
                <a:cs typeface="Times New Roman" panose="02020603050405020304" pitchFamily="18" charset="0"/>
              </a:rPr>
              <a:t>;</a:t>
            </a:r>
          </a:p>
          <a:p>
            <a:pPr marL="342900" indent="-342900"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 </a:t>
            </a:r>
            <a:r>
              <a:rPr lang="ru-RU" sz="1600" i="1" dirty="0">
                <a:latin typeface="Times New Roman" panose="02020603050405020304" pitchFamily="18" charset="0"/>
                <a:cs typeface="Times New Roman" panose="02020603050405020304" pitchFamily="18" charset="0"/>
              </a:rPr>
              <a:t>обеспечить доступность территории для маломобильных групп населения; </a:t>
            </a:r>
            <a:endParaRPr lang="ru-RU" sz="1600" i="1" dirty="0" smtClean="0">
              <a:latin typeface="Times New Roman" panose="02020603050405020304" pitchFamily="18" charset="0"/>
              <a:cs typeface="Times New Roman" panose="02020603050405020304" pitchFamily="18" charset="0"/>
            </a:endParaRPr>
          </a:p>
          <a:p>
            <a:pPr marL="342900" indent="-342900"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 обеспечить </a:t>
            </a:r>
            <a:r>
              <a:rPr lang="ru-RU" sz="1600" i="1" dirty="0">
                <a:latin typeface="Times New Roman" panose="02020603050405020304" pitchFamily="18" charset="0"/>
                <a:cs typeface="Times New Roman" panose="02020603050405020304" pitchFamily="18" charset="0"/>
              </a:rPr>
              <a:t>безопасное передвижение автомобилей и пешеходов по дворовой территории</a:t>
            </a:r>
            <a:r>
              <a:rPr lang="ru-RU" sz="1600" i="1" dirty="0" smtClean="0">
                <a:latin typeface="Times New Roman" panose="02020603050405020304" pitchFamily="18" charset="0"/>
                <a:cs typeface="Times New Roman" panose="02020603050405020304" pitchFamily="18" charset="0"/>
              </a:rPr>
              <a:t>;</a:t>
            </a:r>
          </a:p>
          <a:p>
            <a:pPr marL="342900" indent="-342900" algn="just"/>
            <a:r>
              <a:rPr lang="ru-RU" sz="1600" i="1" dirty="0" smtClean="0">
                <a:latin typeface="Times New Roman" panose="02020603050405020304" pitchFamily="18" charset="0"/>
                <a:cs typeface="Times New Roman" panose="02020603050405020304" pitchFamily="18" charset="0"/>
              </a:rPr>
              <a:t>      </a:t>
            </a:r>
            <a:r>
              <a:rPr lang="ru-RU" sz="1600" b="1" i="1" dirty="0" smtClean="0">
                <a:latin typeface="Times New Roman" panose="02020603050405020304" pitchFamily="18" charset="0"/>
                <a:cs typeface="Times New Roman" panose="02020603050405020304" pitchFamily="18" charset="0"/>
              </a:rPr>
              <a:t>           Количество </a:t>
            </a:r>
            <a:r>
              <a:rPr lang="ru-RU" sz="1600" b="1" i="1" dirty="0">
                <a:latin typeface="Times New Roman" panose="02020603050405020304" pitchFamily="18" charset="0"/>
                <a:cs typeface="Times New Roman" panose="02020603050405020304" pitchFamily="18" charset="0"/>
              </a:rPr>
              <a:t>прямых </a:t>
            </a:r>
            <a:r>
              <a:rPr lang="ru-RU" sz="1600" b="1" i="1" dirty="0" err="1" smtClean="0">
                <a:latin typeface="Times New Roman" panose="02020603050405020304" pitchFamily="18" charset="0"/>
                <a:cs typeface="Times New Roman" panose="02020603050405020304" pitchFamily="18" charset="0"/>
              </a:rPr>
              <a:t>благополучатей</a:t>
            </a:r>
            <a:r>
              <a:rPr lang="ru-RU" sz="1600" b="1" i="1" dirty="0" smtClean="0">
                <a:latin typeface="Times New Roman" panose="02020603050405020304" pitchFamily="18" charset="0"/>
                <a:cs typeface="Times New Roman" panose="02020603050405020304" pitchFamily="18" charset="0"/>
              </a:rPr>
              <a:t>:  </a:t>
            </a:r>
          </a:p>
          <a:p>
            <a:pPr marL="342900" indent="-342900" algn="just"/>
            <a:r>
              <a:rPr lang="ru-RU" sz="1600" i="1" dirty="0" smtClean="0">
                <a:latin typeface="Times New Roman" panose="02020603050405020304" pitchFamily="18" charset="0"/>
                <a:cs typeface="Times New Roman" panose="02020603050405020304" pitchFamily="18" charset="0"/>
              </a:rPr>
              <a:t>       более </a:t>
            </a:r>
            <a:r>
              <a:rPr lang="ru-RU" sz="1600" i="1" dirty="0">
                <a:latin typeface="Times New Roman" panose="02020603050405020304" pitchFamily="18" charset="0"/>
                <a:cs typeface="Times New Roman" panose="02020603050405020304" pitchFamily="18" charset="0"/>
              </a:rPr>
              <a:t>1500 человек. </a:t>
            </a:r>
            <a:endParaRPr lang="ru-RU" sz="1600" i="1" dirty="0" smtClean="0">
              <a:latin typeface="Times New Roman" panose="02020603050405020304" pitchFamily="18" charset="0"/>
              <a:cs typeface="Times New Roman" panose="02020603050405020304" pitchFamily="18" charset="0"/>
            </a:endParaRPr>
          </a:p>
          <a:p>
            <a:pPr marL="342900" indent="-342900" algn="just"/>
            <a:r>
              <a:rPr lang="ru-RU" sz="1600" i="1" dirty="0" smtClean="0">
                <a:latin typeface="Times New Roman" panose="02020603050405020304" pitchFamily="18" charset="0"/>
                <a:cs typeface="Times New Roman" panose="02020603050405020304" pitchFamily="18" charset="0"/>
              </a:rPr>
              <a:t>             </a:t>
            </a:r>
            <a:endParaRPr lang="ru-RU" sz="1600" i="1"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400" dirty="0" smtClean="0">
              <a:latin typeface="Times New Roman" pitchFamily="18" charset="0"/>
              <a:cs typeface="Times New Roman" pitchFamily="18" charset="0"/>
            </a:endParaRPr>
          </a:p>
          <a:p>
            <a:pPr marL="342900" indent="-342900" algn="just"/>
            <a:endParaRPr lang="ru-RU" sz="1600" dirty="0" smtClean="0">
              <a:latin typeface="Times New Roman" pitchFamily="18" charset="0"/>
              <a:cs typeface="Times New Roman" pitchFamily="18" charset="0"/>
            </a:endParaRPr>
          </a:p>
          <a:p>
            <a:pPr marL="342900" indent="-342900" algn="l"/>
            <a:endParaRPr lang="ru-RU" sz="1600" dirty="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solidFill>
                  <a:schemeClr val="accent6"/>
                </a:solidFill>
                <a:latin typeface="Times New Roman" pitchFamily="18" charset="0"/>
                <a:cs typeface="Times New Roman" pitchFamily="18" charset="0"/>
              </a:rPr>
              <a:t>1</a:t>
            </a:r>
          </a:p>
        </p:txBody>
      </p:sp>
    </p:spTree>
    <p:extLst>
      <p:ext uri="{BB962C8B-B14F-4D97-AF65-F5344CB8AC3E}">
        <p14:creationId xmlns:p14="http://schemas.microsoft.com/office/powerpoint/2010/main" val="427567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r>
              <a:rPr lang="ru-RU" sz="1800" b="1" i="1" dirty="0" smtClean="0">
                <a:latin typeface="Times New Roman" pitchFamily="18" charset="0"/>
                <a:cs typeface="Times New Roman" pitchFamily="18" charset="0"/>
              </a:rPr>
              <a:t>Общая стоимость проекта- 15 177 290,18</a:t>
            </a:r>
            <a:endParaRPr lang="ru-RU" sz="1800" b="1" i="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graphicFrame>
        <p:nvGraphicFramePr>
          <p:cNvPr id="12" name="Таблица 11"/>
          <p:cNvGraphicFramePr>
            <a:graphicFrameLocks noGrp="1"/>
          </p:cNvGraphicFramePr>
          <p:nvPr>
            <p:extLst>
              <p:ext uri="{D42A27DB-BD31-4B8C-83A1-F6EECF244321}">
                <p14:modId xmlns:p14="http://schemas.microsoft.com/office/powerpoint/2010/main" val="1845106351"/>
              </p:ext>
            </p:extLst>
          </p:nvPr>
        </p:nvGraphicFramePr>
        <p:xfrm>
          <a:off x="971599" y="908719"/>
          <a:ext cx="7200801" cy="1020370"/>
        </p:xfrm>
        <a:graphic>
          <a:graphicData uri="http://schemas.openxmlformats.org/drawingml/2006/table">
            <a:tbl>
              <a:tblPr firstRow="1" bandRow="1">
                <a:tableStyleId>{5C22544A-7EE6-4342-B048-85BDC9FD1C3A}</a:tableStyleId>
              </a:tblPr>
              <a:tblGrid>
                <a:gridCol w="648073"/>
                <a:gridCol w="3240360"/>
                <a:gridCol w="1872208"/>
                <a:gridCol w="1440160"/>
              </a:tblGrid>
              <a:tr h="468818">
                <a:tc>
                  <a:txBody>
                    <a:bodyPr/>
                    <a:lstStyle/>
                    <a:p>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п</a:t>
                      </a:r>
                      <a:r>
                        <a:rPr lang="ru-RU" sz="1200" dirty="0" smtClean="0">
                          <a:solidFill>
                            <a:schemeClr val="tx1"/>
                          </a:solidFill>
                          <a:latin typeface="Times New Roman" pitchFamily="18" charset="0"/>
                          <a:cs typeface="Times New Roman" pitchFamily="18" charset="0"/>
                        </a:rPr>
                        <a:t>/</a:t>
                      </a:r>
                      <a:r>
                        <a:rPr lang="ru-RU" sz="1200" dirty="0" err="1" smtClean="0">
                          <a:solidFill>
                            <a:schemeClr val="tx1"/>
                          </a:solidFill>
                          <a:latin typeface="Times New Roman" pitchFamily="18" charset="0"/>
                          <a:cs typeface="Times New Roman" pitchFamily="18" charset="0"/>
                        </a:rPr>
                        <a:t>п</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Источник финансирования</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 финансирования</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Сумма, руб.</a:t>
                      </a:r>
                      <a:endParaRPr lang="ru-RU" sz="1200" dirty="0">
                        <a:solidFill>
                          <a:schemeClr val="tx1"/>
                        </a:solidFill>
                        <a:latin typeface="Times New Roman" pitchFamily="18" charset="0"/>
                        <a:cs typeface="Times New Roman" pitchFamily="18" charset="0"/>
                      </a:endParaRPr>
                    </a:p>
                  </a:txBody>
                  <a:tcPr/>
                </a:tc>
              </a:tr>
              <a:tr h="275776">
                <a:tc>
                  <a:txBody>
                    <a:bodyPr/>
                    <a:lstStyle/>
                    <a:p>
                      <a:pPr algn="ctr"/>
                      <a:r>
                        <a:rPr lang="ru-RU" sz="1200" dirty="0" smtClean="0">
                          <a:solidFill>
                            <a:schemeClr val="tx1"/>
                          </a:solidFill>
                          <a:latin typeface="Times New Roman" pitchFamily="18" charset="0"/>
                          <a:cs typeface="Times New Roman" pitchFamily="18" charset="0"/>
                        </a:rPr>
                        <a:t>1</a:t>
                      </a:r>
                    </a:p>
                  </a:txBody>
                  <a:tcPr/>
                </a:tc>
                <a:tc>
                  <a:txBody>
                    <a:bodyPr/>
                    <a:lstStyle/>
                    <a:p>
                      <a:r>
                        <a:rPr lang="ru-RU" sz="1200" dirty="0" smtClean="0">
                          <a:solidFill>
                            <a:schemeClr val="tx1"/>
                          </a:solidFill>
                          <a:latin typeface="Times New Roman" pitchFamily="18" charset="0"/>
                          <a:cs typeface="Times New Roman" pitchFamily="18" charset="0"/>
                        </a:rPr>
                        <a:t>Бюджет </a:t>
                      </a:r>
                      <a:r>
                        <a:rPr lang="ru-RU" sz="1200" dirty="0" err="1" smtClean="0">
                          <a:solidFill>
                            <a:schemeClr val="tx1"/>
                          </a:solidFill>
                          <a:latin typeface="Times New Roman" pitchFamily="18" charset="0"/>
                          <a:cs typeface="Times New Roman" pitchFamily="18" charset="0"/>
                        </a:rPr>
                        <a:t>Сургутского</a:t>
                      </a:r>
                      <a:r>
                        <a:rPr lang="ru-RU" sz="1200" dirty="0" smtClean="0">
                          <a:solidFill>
                            <a:schemeClr val="tx1"/>
                          </a:solidFill>
                          <a:latin typeface="Times New Roman" pitchFamily="18" charset="0"/>
                          <a:cs typeface="Times New Roman" pitchFamily="18" charset="0"/>
                        </a:rPr>
                        <a:t> района</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95</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14 418 425,67</a:t>
                      </a:r>
                      <a:endParaRPr lang="ru-RU" sz="1200" dirty="0">
                        <a:solidFill>
                          <a:schemeClr val="tx1"/>
                        </a:solidFill>
                        <a:latin typeface="Times New Roman" pitchFamily="18" charset="0"/>
                        <a:cs typeface="Times New Roman" pitchFamily="18" charset="0"/>
                      </a:endParaRPr>
                    </a:p>
                  </a:txBody>
                  <a:tcPr/>
                </a:tc>
              </a:tr>
              <a:tr h="275776">
                <a:tc>
                  <a:txBody>
                    <a:bodyPr/>
                    <a:lstStyle/>
                    <a:p>
                      <a:pPr algn="ctr"/>
                      <a:r>
                        <a:rPr lang="ru-RU" sz="1200" dirty="0" smtClean="0">
                          <a:solidFill>
                            <a:schemeClr val="tx1"/>
                          </a:solidFill>
                          <a:latin typeface="Times New Roman" pitchFamily="18" charset="0"/>
                          <a:cs typeface="Times New Roman" pitchFamily="18" charset="0"/>
                        </a:rPr>
                        <a:t>2</a:t>
                      </a:r>
                      <a:endParaRPr lang="ru-RU"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ru-RU" sz="1200" dirty="0" smtClean="0">
                          <a:solidFill>
                            <a:schemeClr val="tx1"/>
                          </a:solidFill>
                          <a:latin typeface="Times New Roman" pitchFamily="18" charset="0"/>
                          <a:cs typeface="Times New Roman" pitchFamily="18" charset="0"/>
                        </a:rPr>
                        <a:t>Средства </a:t>
                      </a:r>
                      <a:r>
                        <a:rPr lang="ru-RU" sz="1200" dirty="0" smtClean="0">
                          <a:solidFill>
                            <a:schemeClr val="tx1"/>
                          </a:solidFill>
                          <a:latin typeface="Times New Roman" pitchFamily="18" charset="0"/>
                          <a:cs typeface="Times New Roman" pitchFamily="18" charset="0"/>
                        </a:rPr>
                        <a:t>населения </a:t>
                      </a:r>
                      <a:endParaRPr lang="ru-RU"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ru-RU" sz="1200" dirty="0" smtClean="0">
                          <a:solidFill>
                            <a:schemeClr val="tx1"/>
                          </a:solidFill>
                          <a:latin typeface="Times New Roman" pitchFamily="18" charset="0"/>
                          <a:cs typeface="Times New Roman" pitchFamily="18" charset="0"/>
                        </a:rPr>
                        <a:t>5</a:t>
                      </a:r>
                      <a:endParaRPr lang="ru-RU"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r"/>
                      <a:r>
                        <a:rPr lang="ru-RU" sz="1200" dirty="0" smtClean="0">
                          <a:solidFill>
                            <a:schemeClr val="tx1"/>
                          </a:solidFill>
                          <a:latin typeface="Times New Roman" pitchFamily="18" charset="0"/>
                          <a:cs typeface="Times New Roman" pitchFamily="18" charset="0"/>
                        </a:rPr>
                        <a:t>758 </a:t>
                      </a:r>
                      <a:r>
                        <a:rPr lang="ru-RU" sz="1200" dirty="0" smtClean="0">
                          <a:solidFill>
                            <a:schemeClr val="tx1"/>
                          </a:solidFill>
                          <a:latin typeface="Times New Roman" pitchFamily="18" charset="0"/>
                          <a:cs typeface="Times New Roman" pitchFamily="18" charset="0"/>
                        </a:rPr>
                        <a:t>864,51</a:t>
                      </a:r>
                      <a:endParaRPr lang="ru-RU"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833193222"/>
              </p:ext>
            </p:extLst>
          </p:nvPr>
        </p:nvGraphicFramePr>
        <p:xfrm>
          <a:off x="971600" y="2492896"/>
          <a:ext cx="7200799" cy="3738124"/>
        </p:xfrm>
        <a:graphic>
          <a:graphicData uri="http://schemas.openxmlformats.org/drawingml/2006/table">
            <a:tbl>
              <a:tblPr firstRow="1" bandRow="1">
                <a:tableStyleId>{5C22544A-7EE6-4342-B048-85BDC9FD1C3A}</a:tableStyleId>
              </a:tblPr>
              <a:tblGrid>
                <a:gridCol w="660648"/>
                <a:gridCol w="5141937"/>
                <a:gridCol w="1398214"/>
              </a:tblGrid>
              <a:tr h="463390">
                <a:tc>
                  <a:txBody>
                    <a:bodyPr/>
                    <a:lstStyle/>
                    <a:p>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п</a:t>
                      </a:r>
                      <a:r>
                        <a:rPr lang="ru-RU" sz="1200" dirty="0" smtClean="0">
                          <a:solidFill>
                            <a:schemeClr val="tx1"/>
                          </a:solidFill>
                          <a:latin typeface="Times New Roman" pitchFamily="18" charset="0"/>
                          <a:cs typeface="Times New Roman" pitchFamily="18" charset="0"/>
                        </a:rPr>
                        <a:t>/</a:t>
                      </a:r>
                      <a:r>
                        <a:rPr lang="ru-RU" sz="1200" dirty="0" err="1" smtClean="0">
                          <a:solidFill>
                            <a:schemeClr val="tx1"/>
                          </a:solidFill>
                          <a:latin typeface="Times New Roman" pitchFamily="18" charset="0"/>
                          <a:cs typeface="Times New Roman" pitchFamily="18" charset="0"/>
                        </a:rPr>
                        <a:t>п</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Наименование мероприятия</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Сумма, руб.</a:t>
                      </a:r>
                      <a:endParaRPr lang="ru-RU" sz="1200" dirty="0">
                        <a:solidFill>
                          <a:schemeClr val="tx1"/>
                        </a:solidFill>
                        <a:latin typeface="Times New Roman" pitchFamily="18" charset="0"/>
                        <a:cs typeface="Times New Roman" pitchFamily="18" charset="0"/>
                      </a:endParaRPr>
                    </a:p>
                  </a:txBody>
                  <a:tcPr/>
                </a:tc>
              </a:tr>
              <a:tr h="298619">
                <a:tc>
                  <a:txBody>
                    <a:bodyPr/>
                    <a:lstStyle/>
                    <a:p>
                      <a:pPr algn="ctr"/>
                      <a:r>
                        <a:rPr lang="ru-RU" sz="1200" dirty="0" smtClean="0">
                          <a:solidFill>
                            <a:schemeClr val="tx1"/>
                          </a:solidFill>
                          <a:latin typeface="Times New Roman" pitchFamily="18" charset="0"/>
                          <a:cs typeface="Times New Roman" pitchFamily="18" charset="0"/>
                        </a:rPr>
                        <a:t>1</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Ремонт придомовых проездов, тротуаров</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r"/>
                      <a:r>
                        <a:rPr lang="ru-RU" sz="1200" dirty="0" smtClean="0">
                          <a:solidFill>
                            <a:schemeClr val="tx1"/>
                          </a:solidFill>
                          <a:latin typeface="Times New Roman" panose="02020603050405020304" pitchFamily="18" charset="0"/>
                          <a:cs typeface="Times New Roman" panose="02020603050405020304" pitchFamily="18" charset="0"/>
                        </a:rPr>
                        <a:t>12</a:t>
                      </a:r>
                      <a:r>
                        <a:rPr lang="ru-RU" sz="1200" baseline="0" dirty="0" smtClean="0">
                          <a:solidFill>
                            <a:schemeClr val="tx1"/>
                          </a:solidFill>
                          <a:latin typeface="Times New Roman" panose="02020603050405020304" pitchFamily="18" charset="0"/>
                          <a:cs typeface="Times New Roman" panose="02020603050405020304" pitchFamily="18" charset="0"/>
                        </a:rPr>
                        <a:t> 198 169,20</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18111">
                <a:tc>
                  <a:txBody>
                    <a:bodyPr/>
                    <a:lstStyle/>
                    <a:p>
                      <a:pPr algn="ctr"/>
                      <a:r>
                        <a:rPr lang="ru-RU" sz="1200" dirty="0" smtClean="0">
                          <a:solidFill>
                            <a:schemeClr val="tx1"/>
                          </a:solidFill>
                          <a:latin typeface="Times New Roman" pitchFamily="18" charset="0"/>
                          <a:cs typeface="Times New Roman" pitchFamily="18" charset="0"/>
                        </a:rPr>
                        <a:t>2</a:t>
                      </a:r>
                      <a:endParaRPr lang="ru-RU" sz="12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Устройство металлического ограждения придомовой территории </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843 952,80</a:t>
                      </a:r>
                      <a:endParaRPr lang="ru-RU" sz="1200" dirty="0">
                        <a:solidFill>
                          <a:schemeClr val="tx1"/>
                        </a:solidFill>
                        <a:latin typeface="Times New Roman" pitchFamily="18" charset="0"/>
                        <a:cs typeface="Times New Roman" pitchFamily="18" charset="0"/>
                      </a:endParaRPr>
                    </a:p>
                  </a:txBody>
                  <a:tcPr/>
                </a:tc>
              </a:tr>
              <a:tr h="274347">
                <a:tc>
                  <a:txBody>
                    <a:bodyPr/>
                    <a:lstStyle/>
                    <a:p>
                      <a:pPr algn="ctr"/>
                      <a:r>
                        <a:rPr lang="ru-RU" sz="1200" dirty="0" smtClean="0">
                          <a:solidFill>
                            <a:schemeClr val="tx1"/>
                          </a:solidFill>
                          <a:latin typeface="Times New Roman" pitchFamily="18" charset="0"/>
                          <a:cs typeface="Times New Roman" pitchFamily="18" charset="0"/>
                        </a:rPr>
                        <a:t>3</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Демонтаж опор уличного освещения</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21 538,80</a:t>
                      </a:r>
                      <a:endParaRPr lang="ru-RU" sz="1200" dirty="0">
                        <a:solidFill>
                          <a:schemeClr val="tx1"/>
                        </a:solidFill>
                        <a:latin typeface="Times New Roman" pitchFamily="18" charset="0"/>
                        <a:cs typeface="Times New Roman" pitchFamily="18" charset="0"/>
                      </a:endParaRPr>
                    </a:p>
                  </a:txBody>
                  <a:tcPr/>
                </a:tc>
              </a:tr>
              <a:tr h="274347">
                <a:tc>
                  <a:txBody>
                    <a:bodyPr/>
                    <a:lstStyle/>
                    <a:p>
                      <a:pPr algn="ctr"/>
                      <a:r>
                        <a:rPr lang="ru-RU" sz="1200" dirty="0" smtClean="0">
                          <a:solidFill>
                            <a:schemeClr val="tx1"/>
                          </a:solidFill>
                          <a:latin typeface="Times New Roman" pitchFamily="18" charset="0"/>
                          <a:cs typeface="Times New Roman" pitchFamily="18" charset="0"/>
                        </a:rPr>
                        <a:t>4</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Перенос</a:t>
                      </a:r>
                      <a:r>
                        <a:rPr lang="ru-RU" sz="1200" baseline="0" dirty="0" smtClean="0">
                          <a:solidFill>
                            <a:schemeClr val="tx1"/>
                          </a:solidFill>
                          <a:latin typeface="Times New Roman" pitchFamily="18" charset="0"/>
                          <a:cs typeface="Times New Roman" pitchFamily="18" charset="0"/>
                        </a:rPr>
                        <a:t> контейнерной площадки и демонтажные работы</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233 048,40</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5</a:t>
                      </a:r>
                      <a:endParaRPr lang="ru-RU" sz="12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Замена светильников на подъездах</a:t>
                      </a:r>
                    </a:p>
                  </a:txBody>
                  <a:tcPr/>
                </a:tc>
                <a:tc>
                  <a:txBody>
                    <a:bodyPr/>
                    <a:lstStyle/>
                    <a:p>
                      <a:pPr algn="r"/>
                      <a:r>
                        <a:rPr lang="ru-RU" sz="1200" dirty="0" smtClean="0">
                          <a:solidFill>
                            <a:schemeClr val="tx1"/>
                          </a:solidFill>
                          <a:latin typeface="Times New Roman" pitchFamily="18" charset="0"/>
                          <a:cs typeface="Times New Roman" pitchFamily="18" charset="0"/>
                        </a:rPr>
                        <a:t>82 461,60</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6</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Устройство дорожной разметки</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67 714,80</a:t>
                      </a:r>
                      <a:endParaRPr lang="ru-RU" sz="1200" dirty="0">
                        <a:solidFill>
                          <a:schemeClr val="tx1"/>
                        </a:solidFill>
                        <a:latin typeface="Times New Roman" pitchFamily="18" charset="0"/>
                        <a:cs typeface="Times New Roman" pitchFamily="18" charset="0"/>
                      </a:endParaRPr>
                    </a:p>
                  </a:txBody>
                  <a:tcPr/>
                </a:tc>
              </a:tr>
              <a:tr h="463390">
                <a:tc>
                  <a:txBody>
                    <a:bodyPr/>
                    <a:lstStyle/>
                    <a:p>
                      <a:pPr algn="ctr"/>
                      <a:r>
                        <a:rPr lang="ru-RU"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Устройство детской площадки (бесшовное </a:t>
                      </a:r>
                      <a:r>
                        <a:rPr lang="ru-RU" sz="1200" dirty="0" err="1" smtClean="0">
                          <a:solidFill>
                            <a:schemeClr val="tx1"/>
                          </a:solidFill>
                          <a:latin typeface="Times New Roman" pitchFamily="18" charset="0"/>
                          <a:cs typeface="Times New Roman" pitchFamily="18" charset="0"/>
                        </a:rPr>
                        <a:t>резино</a:t>
                      </a:r>
                      <a:r>
                        <a:rPr lang="ru-RU" sz="1200" dirty="0" smtClean="0">
                          <a:solidFill>
                            <a:schemeClr val="tx1"/>
                          </a:solidFill>
                          <a:latin typeface="Times New Roman" pitchFamily="18" charset="0"/>
                          <a:cs typeface="Times New Roman" pitchFamily="18" charset="0"/>
                        </a:rPr>
                        <a:t>-каучуковое покрытие, </a:t>
                      </a:r>
                      <a:r>
                        <a:rPr lang="ru-RU" sz="1200" dirty="0" smtClean="0">
                          <a:solidFill>
                            <a:schemeClr val="tx1"/>
                          </a:solidFill>
                          <a:latin typeface="Times New Roman" pitchFamily="18" charset="0"/>
                          <a:cs typeface="Times New Roman" pitchFamily="18" charset="0"/>
                        </a:rPr>
                        <a:t>ограждение)</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621 748,80</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8</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детских игровых форм, </a:t>
                      </a:r>
                      <a:r>
                        <a:rPr lang="ru-RU" sz="1200" dirty="0" smtClean="0">
                          <a:solidFill>
                            <a:schemeClr val="tx1"/>
                          </a:solidFill>
                          <a:latin typeface="Times New Roman" pitchFamily="18" charset="0"/>
                          <a:cs typeface="Times New Roman" pitchFamily="18" charset="0"/>
                        </a:rPr>
                        <a:t>спортивных</a:t>
                      </a:r>
                      <a:r>
                        <a:rPr lang="ru-RU" sz="1200" baseline="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тренажеров</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585 655,78</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9</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скамей и урн </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228 000</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10</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камер видеонаблюдения</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245 000</a:t>
                      </a:r>
                      <a:endParaRPr lang="ru-RU" sz="1200" dirty="0">
                        <a:solidFill>
                          <a:schemeClr val="tx1"/>
                        </a:solidFill>
                        <a:latin typeface="Times New Roman" pitchFamily="18" charset="0"/>
                        <a:cs typeface="Times New Roman" pitchFamily="18" charset="0"/>
                      </a:endParaRPr>
                    </a:p>
                  </a:txBody>
                  <a:tcPr/>
                </a:tc>
              </a:tr>
              <a:tr h="272583">
                <a:tc>
                  <a:txBody>
                    <a:bodyPr/>
                    <a:lstStyle/>
                    <a:p>
                      <a:pPr algn="ctr"/>
                      <a:r>
                        <a:rPr lang="ru-RU" sz="1200" dirty="0" smtClean="0">
                          <a:solidFill>
                            <a:schemeClr val="tx1"/>
                          </a:solidFill>
                          <a:latin typeface="Times New Roman" pitchFamily="18" charset="0"/>
                          <a:cs typeface="Times New Roman" pitchFamily="18" charset="0"/>
                        </a:rPr>
                        <a:t>11</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информационного стенда</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dirty="0" smtClean="0">
                          <a:solidFill>
                            <a:schemeClr val="tx1"/>
                          </a:solidFill>
                          <a:latin typeface="Times New Roman" pitchFamily="18" charset="0"/>
                          <a:cs typeface="Times New Roman" pitchFamily="18" charset="0"/>
                        </a:rPr>
                        <a:t>50 000</a:t>
                      </a:r>
                      <a:endParaRPr lang="ru-RU" sz="1200" dirty="0">
                        <a:solidFill>
                          <a:schemeClr val="tx1"/>
                        </a:solidFill>
                        <a:latin typeface="Times New Roman" pitchFamily="18" charset="0"/>
                        <a:cs typeface="Times New Roman" pitchFamily="18" charset="0"/>
                      </a:endParaRPr>
                    </a:p>
                  </a:txBody>
                  <a:tcPr/>
                </a:tc>
              </a:tr>
            </a:tbl>
          </a:graphicData>
        </a:graphic>
      </p:graphicFrame>
      <p:sp>
        <p:nvSpPr>
          <p:cNvPr id="15"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2</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62984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395536" y="692696"/>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graphicFrame>
        <p:nvGraphicFramePr>
          <p:cNvPr id="16" name="Таблица 15"/>
          <p:cNvGraphicFramePr>
            <a:graphicFrameLocks noGrp="1"/>
          </p:cNvGraphicFramePr>
          <p:nvPr>
            <p:extLst/>
          </p:nvPr>
        </p:nvGraphicFramePr>
        <p:xfrm>
          <a:off x="1043609" y="836712"/>
          <a:ext cx="6840759" cy="4787895"/>
        </p:xfrm>
        <a:graphic>
          <a:graphicData uri="http://schemas.openxmlformats.org/drawingml/2006/table">
            <a:tbl>
              <a:tblPr firstRow="1" bandRow="1">
                <a:tableStyleId>{5C22544A-7EE6-4342-B048-85BDC9FD1C3A}</a:tableStyleId>
              </a:tblPr>
              <a:tblGrid>
                <a:gridCol w="720079"/>
                <a:gridCol w="4176464"/>
                <a:gridCol w="864096"/>
                <a:gridCol w="1080120"/>
              </a:tblGrid>
              <a:tr h="360040">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 </a:t>
                      </a:r>
                      <a:r>
                        <a:rPr lang="ru-RU" sz="1200" b="1" dirty="0" err="1" smtClean="0">
                          <a:solidFill>
                            <a:schemeClr val="tx1"/>
                          </a:solidFill>
                          <a:latin typeface="Times New Roman" panose="02020603050405020304" pitchFamily="18" charset="0"/>
                          <a:cs typeface="Times New Roman" panose="02020603050405020304" pitchFamily="18" charset="0"/>
                        </a:rPr>
                        <a:t>п</a:t>
                      </a:r>
                      <a:r>
                        <a:rPr lang="ru-RU" sz="1200" b="1" dirty="0" smtClean="0">
                          <a:solidFill>
                            <a:schemeClr val="tx1"/>
                          </a:solidFill>
                          <a:latin typeface="Times New Roman" panose="02020603050405020304" pitchFamily="18" charset="0"/>
                          <a:cs typeface="Times New Roman" panose="02020603050405020304" pitchFamily="18" charset="0"/>
                        </a:rPr>
                        <a:t>/</a:t>
                      </a:r>
                      <a:r>
                        <a:rPr lang="ru-RU" sz="1200" b="1" dirty="0" err="1" smtClean="0">
                          <a:solidFill>
                            <a:schemeClr val="tx1"/>
                          </a:solidFill>
                          <a:latin typeface="Times New Roman" panose="02020603050405020304" pitchFamily="18" charset="0"/>
                          <a:cs typeface="Times New Roman" panose="02020603050405020304" pitchFamily="18" charset="0"/>
                        </a:rPr>
                        <a:t>п</a:t>
                      </a: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Наименование показателя</a:t>
                      </a: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err="1" smtClean="0">
                          <a:solidFill>
                            <a:schemeClr val="tx1"/>
                          </a:solidFill>
                          <a:latin typeface="Times New Roman" panose="02020603050405020304" pitchFamily="18" charset="0"/>
                          <a:cs typeface="Times New Roman" panose="02020603050405020304" pitchFamily="18" charset="0"/>
                        </a:rPr>
                        <a:t>Ед.изм</a:t>
                      </a: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Количество</a:t>
                      </a:r>
                      <a:endParaRPr lang="ru-RU" sz="1200" b="1" dirty="0">
                        <a:solidFill>
                          <a:schemeClr val="tx1"/>
                        </a:solidFill>
                        <a:latin typeface="Times New Roman" panose="02020603050405020304" pitchFamily="18" charset="0"/>
                        <a:cs typeface="Times New Roman" panose="02020603050405020304" pitchFamily="18" charset="0"/>
                      </a:endParaRPr>
                    </a:p>
                  </a:txBody>
                  <a:tcPr/>
                </a:tc>
              </a:tr>
              <a:tr h="28803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Площадь</a:t>
                      </a:r>
                      <a:r>
                        <a:rPr lang="ru-RU" sz="1200" baseline="0" dirty="0" smtClean="0">
                          <a:solidFill>
                            <a:schemeClr val="tx1"/>
                          </a:solidFill>
                          <a:latin typeface="Times New Roman" panose="02020603050405020304" pitchFamily="18" charset="0"/>
                          <a:cs typeface="Times New Roman" panose="02020603050405020304" pitchFamily="18" charset="0"/>
                        </a:rPr>
                        <a:t> ремонтируемых проездов</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м2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6262</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241175">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Площадь ремонтируемых тротуаров</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м2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630</a:t>
                      </a:r>
                    </a:p>
                  </a:txBody>
                  <a:tcPr/>
                </a:tc>
              </a:tr>
              <a:tr h="37375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200" dirty="0" smtClean="0">
                          <a:solidFill>
                            <a:schemeClr val="tx1"/>
                          </a:solidFill>
                          <a:latin typeface="Times New Roman"/>
                          <a:ea typeface="Calibri"/>
                          <a:cs typeface="Times New Roman"/>
                        </a:rPr>
                        <a:t>Демонтаж опор уличного освещения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solidFill>
                            <a:schemeClr val="tx1"/>
                          </a:solidFill>
                          <a:latin typeface="Times New Roman" panose="02020603050405020304" pitchFamily="18" charset="0"/>
                          <a:cs typeface="Times New Roman" panose="02020603050405020304" pitchFamily="18" charset="0"/>
                        </a:rPr>
                        <a:t>шт</a:t>
                      </a:r>
                      <a:endParaRPr lang="ru-RU" sz="1200" dirty="0" smtClean="0">
                        <a:solidFill>
                          <a:schemeClr val="tx1"/>
                        </a:solidFill>
                        <a:latin typeface="Times New Roman" panose="02020603050405020304" pitchFamily="18" charset="0"/>
                        <a:cs typeface="Times New Roman" panose="02020603050405020304" pitchFamily="18" charset="0"/>
                      </a:endParaRPr>
                    </a:p>
                    <a:p>
                      <a:pPr algn="ct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10</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48600">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a:ea typeface="Calibri"/>
                          <a:cs typeface="Times New Roman"/>
                        </a:rPr>
                        <a:t>Приобретение и установка скамей и урн (в комплектах)</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err="1" smtClean="0">
                          <a:solidFill>
                            <a:schemeClr val="tx1"/>
                          </a:solidFill>
                          <a:latin typeface="Times New Roman" panose="02020603050405020304" pitchFamily="18" charset="0"/>
                          <a:cs typeface="Times New Roman" panose="02020603050405020304" pitchFamily="18" charset="0"/>
                        </a:rPr>
                        <a:t>шт</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12</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07079">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Times New Roman" panose="02020603050405020304" pitchFamily="18" charset="0"/>
                          <a:cs typeface="Times New Roman" panose="02020603050405020304" pitchFamily="18" charset="0"/>
                        </a:rPr>
                        <a:t>Замена светильников на подъездах</a:t>
                      </a:r>
                    </a:p>
                  </a:txBody>
                  <a:tcPr/>
                </a:tc>
                <a:tc>
                  <a:txBody>
                    <a:bodyPr/>
                    <a:lstStyle/>
                    <a:p>
                      <a:pPr algn="ctr"/>
                      <a:r>
                        <a:rPr lang="ru-RU" sz="1200" dirty="0" err="1" smtClean="0">
                          <a:solidFill>
                            <a:schemeClr val="tx1"/>
                          </a:solidFill>
                          <a:latin typeface="Times New Roman" panose="02020603050405020304" pitchFamily="18" charset="0"/>
                          <a:cs typeface="Times New Roman" panose="02020603050405020304" pitchFamily="18" charset="0"/>
                        </a:rPr>
                        <a:t>шт</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14</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14007">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6</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Устройство металлического ограждения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м</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132</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264768">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Перенос контейнерной площадки</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err="1" smtClean="0">
                          <a:solidFill>
                            <a:schemeClr val="tx1"/>
                          </a:solidFill>
                          <a:latin typeface="Times New Roman" panose="02020603050405020304" pitchFamily="18" charset="0"/>
                          <a:cs typeface="Times New Roman" panose="02020603050405020304" pitchFamily="18" charset="0"/>
                        </a:rPr>
                        <a:t>шт</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1</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07013">
                <a:tc>
                  <a:txBody>
                    <a:bodyPr/>
                    <a:lstStyle/>
                    <a:p>
                      <a:pPr algn="ctr"/>
                      <a:r>
                        <a:rPr lang="ru-RU" sz="1200" dirty="0" smtClean="0">
                          <a:solidFill>
                            <a:schemeClr val="tx1"/>
                          </a:solidFill>
                          <a:latin typeface="Times New Roman" pitchFamily="18" charset="0"/>
                          <a:cs typeface="Times New Roman" pitchFamily="18" charset="0"/>
                        </a:rPr>
                        <a:t>8</a:t>
                      </a:r>
                      <a:endParaRPr lang="ru-RU" sz="1200" dirty="0">
                        <a:solidFill>
                          <a:schemeClr val="tx1"/>
                        </a:solidFill>
                        <a:latin typeface="Times New Roman" pitchFamily="18" charset="0"/>
                        <a:cs typeface="Times New Roman" pitchFamily="18" charset="0"/>
                      </a:endParaRPr>
                    </a:p>
                  </a:txBody>
                  <a:tcPr/>
                </a:tc>
                <a:tc>
                  <a:txBody>
                    <a:bodyPr/>
                    <a:lstStyle/>
                    <a:p>
                      <a:r>
                        <a:rPr lang="ru-RU" sz="1200" kern="1200" dirty="0" smtClean="0">
                          <a:solidFill>
                            <a:schemeClr val="tx1"/>
                          </a:solidFill>
                          <a:latin typeface="Times New Roman" pitchFamily="18" charset="0"/>
                          <a:ea typeface="+mn-ea"/>
                          <a:cs typeface="Times New Roman" pitchFamily="18" charset="0"/>
                        </a:rPr>
                        <a:t>Устройство дорожной разметки</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м</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1455</a:t>
                      </a:r>
                      <a:endParaRPr lang="ru-RU" sz="1200" dirty="0">
                        <a:solidFill>
                          <a:schemeClr val="tx1"/>
                        </a:solidFill>
                        <a:latin typeface="Times New Roman" pitchFamily="18" charset="0"/>
                        <a:cs typeface="Times New Roman" pitchFamily="18" charset="0"/>
                      </a:endParaRPr>
                    </a:p>
                  </a:txBody>
                  <a:tcPr/>
                </a:tc>
              </a:tr>
              <a:tr h="381757">
                <a:tc>
                  <a:txBody>
                    <a:bodyPr/>
                    <a:lstStyle/>
                    <a:p>
                      <a:pPr algn="ctr"/>
                      <a:r>
                        <a:rPr lang="ru-RU" sz="1200" dirty="0" smtClean="0">
                          <a:solidFill>
                            <a:schemeClr val="tx1"/>
                          </a:solidFill>
                          <a:latin typeface="Times New Roman" pitchFamily="18" charset="0"/>
                          <a:cs typeface="Times New Roman" pitchFamily="18" charset="0"/>
                        </a:rPr>
                        <a:t>9</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a:ea typeface="Calibri"/>
                          <a:cs typeface="Times New Roman"/>
                        </a:rPr>
                        <a:t>Установка металлического ограждения на детской площадке</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м</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66</a:t>
                      </a:r>
                      <a:endParaRPr lang="ru-RU" sz="1200" dirty="0">
                        <a:solidFill>
                          <a:schemeClr val="tx1"/>
                        </a:solidFill>
                        <a:latin typeface="Times New Roman" pitchFamily="18" charset="0"/>
                        <a:cs typeface="Times New Roman" pitchFamily="18" charset="0"/>
                      </a:endParaRPr>
                    </a:p>
                  </a:txBody>
                  <a:tcPr/>
                </a:tc>
              </a:tr>
              <a:tr h="314972">
                <a:tc>
                  <a:txBody>
                    <a:bodyPr/>
                    <a:lstStyle/>
                    <a:p>
                      <a:pPr algn="ctr"/>
                      <a:r>
                        <a:rPr lang="ru-RU" sz="1200" dirty="0" smtClean="0">
                          <a:solidFill>
                            <a:schemeClr val="tx1"/>
                          </a:solidFill>
                          <a:latin typeface="Times New Roman" pitchFamily="18" charset="0"/>
                          <a:cs typeface="Times New Roman" pitchFamily="18" charset="0"/>
                        </a:rPr>
                        <a:t>10</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a:ea typeface="Calibri"/>
                          <a:cs typeface="Times New Roman"/>
                        </a:rPr>
                        <a:t>Устройство бесшовного </a:t>
                      </a:r>
                      <a:r>
                        <a:rPr lang="ru-RU" sz="1200" dirty="0" err="1" smtClean="0">
                          <a:solidFill>
                            <a:schemeClr val="tx1"/>
                          </a:solidFill>
                          <a:latin typeface="Times New Roman"/>
                          <a:ea typeface="Calibri"/>
                          <a:cs typeface="Times New Roman"/>
                        </a:rPr>
                        <a:t>резино-каучукового</a:t>
                      </a:r>
                      <a:r>
                        <a:rPr lang="ru-RU" sz="1200" dirty="0" smtClean="0">
                          <a:solidFill>
                            <a:schemeClr val="tx1"/>
                          </a:solidFill>
                          <a:latin typeface="Times New Roman"/>
                          <a:ea typeface="Calibri"/>
                          <a:cs typeface="Times New Roman"/>
                        </a:rPr>
                        <a:t> покрытия</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м2</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200</a:t>
                      </a:r>
                      <a:endParaRPr lang="ru-RU" sz="1200" dirty="0">
                        <a:solidFill>
                          <a:schemeClr val="tx1"/>
                        </a:solidFill>
                        <a:latin typeface="Times New Roman" pitchFamily="18" charset="0"/>
                        <a:cs typeface="Times New Roman" pitchFamily="18" charset="0"/>
                      </a:endParaRPr>
                    </a:p>
                  </a:txBody>
                  <a:tcPr/>
                </a:tc>
              </a:tr>
              <a:tr h="464211">
                <a:tc>
                  <a:txBody>
                    <a:bodyPr/>
                    <a:lstStyle/>
                    <a:p>
                      <a:pPr algn="ctr"/>
                      <a:r>
                        <a:rPr lang="ru-RU" sz="1200" dirty="0" smtClean="0">
                          <a:solidFill>
                            <a:schemeClr val="tx1"/>
                          </a:solidFill>
                          <a:latin typeface="Times New Roman" pitchFamily="18" charset="0"/>
                          <a:cs typeface="Times New Roman" pitchFamily="18" charset="0"/>
                        </a:rPr>
                        <a:t>11</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детских игровых форм, тренажеров</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err="1" smtClean="0">
                          <a:solidFill>
                            <a:schemeClr val="tx1"/>
                          </a:solidFill>
                          <a:latin typeface="Times New Roman" pitchFamily="18" charset="0"/>
                          <a:cs typeface="Times New Roman" pitchFamily="18" charset="0"/>
                        </a:rPr>
                        <a:t>шт</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a:tc>
              </a:tr>
              <a:tr h="336304">
                <a:tc>
                  <a:txBody>
                    <a:bodyPr/>
                    <a:lstStyle/>
                    <a:p>
                      <a:pPr algn="ctr"/>
                      <a:r>
                        <a:rPr lang="ru-RU" sz="1200" dirty="0" smtClean="0">
                          <a:solidFill>
                            <a:schemeClr val="tx1"/>
                          </a:solidFill>
                          <a:latin typeface="Times New Roman" pitchFamily="18" charset="0"/>
                          <a:cs typeface="Times New Roman" pitchFamily="18" charset="0"/>
                        </a:rPr>
                        <a:t>12</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камер видеонаблюдения</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err="1" smtClean="0">
                          <a:solidFill>
                            <a:schemeClr val="tx1"/>
                          </a:solidFill>
                          <a:latin typeface="Times New Roman" pitchFamily="18" charset="0"/>
                          <a:cs typeface="Times New Roman" pitchFamily="18" charset="0"/>
                        </a:rPr>
                        <a:t>шт</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7</a:t>
                      </a:r>
                      <a:endParaRPr lang="ru-RU" sz="1200" dirty="0">
                        <a:solidFill>
                          <a:schemeClr val="tx1"/>
                        </a:solidFill>
                        <a:latin typeface="Times New Roman" pitchFamily="18" charset="0"/>
                        <a:cs typeface="Times New Roman" pitchFamily="18" charset="0"/>
                      </a:endParaRPr>
                    </a:p>
                  </a:txBody>
                  <a:tcPr/>
                </a:tc>
              </a:tr>
              <a:tr h="360040">
                <a:tc>
                  <a:txBody>
                    <a:bodyPr/>
                    <a:lstStyle/>
                    <a:p>
                      <a:pPr algn="ctr"/>
                      <a:r>
                        <a:rPr lang="ru-RU" sz="1200" dirty="0" smtClean="0">
                          <a:solidFill>
                            <a:schemeClr val="tx1"/>
                          </a:solidFill>
                          <a:latin typeface="Times New Roman" pitchFamily="18" charset="0"/>
                          <a:cs typeface="Times New Roman" pitchFamily="18" charset="0"/>
                        </a:rPr>
                        <a:t>13</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Приобретение и установка  информационного стенда</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err="1" smtClean="0">
                          <a:solidFill>
                            <a:schemeClr val="tx1"/>
                          </a:solidFill>
                          <a:latin typeface="Times New Roman" pitchFamily="18" charset="0"/>
                          <a:cs typeface="Times New Roman" pitchFamily="18" charset="0"/>
                        </a:rPr>
                        <a:t>шт</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1</a:t>
                      </a:r>
                      <a:endParaRPr lang="ru-RU" sz="1200" dirty="0">
                        <a:solidFill>
                          <a:schemeClr val="tx1"/>
                        </a:solidFill>
                        <a:latin typeface="Times New Roman" pitchFamily="18" charset="0"/>
                        <a:cs typeface="Times New Roman" pitchFamily="18" charset="0"/>
                      </a:endParaRPr>
                    </a:p>
                  </a:txBody>
                  <a:tcPr/>
                </a:tc>
              </a:tr>
            </a:tbl>
          </a:graphicData>
        </a:graphic>
      </p:graphicFrame>
      <p:sp>
        <p:nvSpPr>
          <p:cNvPr id="23" name="Заголовок 1"/>
          <p:cNvSpPr txBox="1">
            <a:spLocks/>
          </p:cNvSpPr>
          <p:nvPr/>
        </p:nvSpPr>
        <p:spPr>
          <a:xfrm>
            <a:off x="8695564"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3</a:t>
            </a:r>
            <a:endParaRPr lang="ru-RU" sz="1800" b="1" dirty="0">
              <a:solidFill>
                <a:schemeClr val="accent6"/>
              </a:solidFill>
              <a:latin typeface="Times New Roman" pitchFamily="18" charset="0"/>
              <a:cs typeface="Times New Roman" pitchFamily="18" charset="0"/>
            </a:endParaRPr>
          </a:p>
        </p:txBody>
      </p:sp>
      <p:sp>
        <p:nvSpPr>
          <p:cNvPr id="24" name="Заголовок 1"/>
          <p:cNvSpPr>
            <a:spLocks noGrp="1"/>
          </p:cNvSpPr>
          <p:nvPr>
            <p:ph type="ctrTitle"/>
          </p:nvPr>
        </p:nvSpPr>
        <p:spPr>
          <a:xfrm>
            <a:off x="323528" y="260648"/>
            <a:ext cx="8350696" cy="576064"/>
          </a:xfrm>
        </p:spPr>
        <p:txBody>
          <a:bodyPr>
            <a:normAutofit fontScale="90000"/>
          </a:bodyPr>
          <a:lstStyle/>
          <a:p>
            <a:r>
              <a:rPr lang="ru-RU" sz="2000" b="1" i="1" dirty="0" smtClean="0">
                <a:latin typeface="Times New Roman" panose="02020603050405020304" pitchFamily="18" charset="0"/>
                <a:cs typeface="Times New Roman" panose="02020603050405020304" pitchFamily="18" charset="0"/>
              </a:rPr>
              <a:t>Технико-экономические показатели</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endParaRPr lang="ru-RU" sz="2000" b="1" dirty="0">
              <a:solidFill>
                <a:srgbClr val="00A6B7"/>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8420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9357"/>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2" name="Заголовок 1"/>
          <p:cNvSpPr>
            <a:spLocks noGrp="1"/>
          </p:cNvSpPr>
          <p:nvPr>
            <p:ph type="ctrTitle"/>
          </p:nvPr>
        </p:nvSpPr>
        <p:spPr>
          <a:xfrm>
            <a:off x="323528" y="404664"/>
            <a:ext cx="8350696" cy="576064"/>
          </a:xfrm>
        </p:spPr>
        <p:txBody>
          <a:bodyPr>
            <a:normAutofit fontScale="90000"/>
          </a:bodyPr>
          <a:lstStyle/>
          <a:p>
            <a:r>
              <a:rPr lang="ru-RU" sz="2000" b="1" i="1" dirty="0" smtClean="0">
                <a:latin typeface="Times New Roman" panose="02020603050405020304" pitchFamily="18" charset="0"/>
                <a:cs typeface="Times New Roman" panose="02020603050405020304" pitchFamily="18" charset="0"/>
              </a:rPr>
              <a:t>Местоположение благоустраиваемой </a:t>
            </a:r>
            <a:r>
              <a:rPr lang="ru-RU" sz="2000" b="1" i="1" dirty="0" smtClean="0">
                <a:latin typeface="Times New Roman" panose="02020603050405020304" pitchFamily="18" charset="0"/>
                <a:cs typeface="Times New Roman" panose="02020603050405020304" pitchFamily="18" charset="0"/>
              </a:rPr>
              <a:t>территории</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endParaRPr lang="ru-RU" sz="2000" b="1" dirty="0">
              <a:solidFill>
                <a:srgbClr val="00A6B7"/>
              </a:solidFill>
              <a:latin typeface="Calibri Light" panose="020F0302020204030204" pitchFamily="34" charset="0"/>
              <a:cs typeface="Calibri Light" panose="020F0302020204030204" pitchFamily="34" charset="0"/>
            </a:endParaRPr>
          </a:p>
        </p:txBody>
      </p:sp>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cstate="print"/>
          <a:srcRect l="8269" t="15504" r="15056" b="12146"/>
          <a:stretch>
            <a:fillRect/>
          </a:stretch>
        </p:blipFill>
        <p:spPr bwMode="auto">
          <a:xfrm>
            <a:off x="1258470" y="1081741"/>
            <a:ext cx="6624928" cy="5001040"/>
          </a:xfrm>
          <a:prstGeom prst="rect">
            <a:avLst/>
          </a:prstGeom>
          <a:noFill/>
          <a:ln w="9525">
            <a:noFill/>
            <a:miter lim="800000"/>
            <a:headEnd/>
            <a:tailEnd/>
          </a:ln>
        </p:spPr>
      </p:pic>
      <p:sp>
        <p:nvSpPr>
          <p:cNvPr id="17" name="Прямоугольник 16"/>
          <p:cNvSpPr/>
          <p:nvPr/>
        </p:nvSpPr>
        <p:spPr>
          <a:xfrm rot="3591447">
            <a:off x="4306308" y="3464622"/>
            <a:ext cx="703601" cy="789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4</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241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9357"/>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2" name="Заголовок 1"/>
          <p:cNvSpPr>
            <a:spLocks noGrp="1"/>
          </p:cNvSpPr>
          <p:nvPr>
            <p:ph type="ctrTitle"/>
          </p:nvPr>
        </p:nvSpPr>
        <p:spPr>
          <a:xfrm>
            <a:off x="323528" y="116633"/>
            <a:ext cx="8350696" cy="576064"/>
          </a:xfrm>
        </p:spPr>
        <p:txBody>
          <a:bodyPr>
            <a:normAutofit/>
          </a:bodyPr>
          <a:lstStyle/>
          <a:p>
            <a:r>
              <a:rPr lang="ru-RU" sz="1800" b="1" i="1" dirty="0" smtClean="0">
                <a:latin typeface="Times New Roman" panose="02020603050405020304" pitchFamily="18" charset="0"/>
                <a:cs typeface="Times New Roman" panose="02020603050405020304" pitchFamily="18" charset="0"/>
              </a:rPr>
              <a:t>Анализ текущего состояния </a:t>
            </a:r>
            <a:r>
              <a:rPr lang="ru-RU" sz="1800" b="1" i="1" dirty="0" smtClean="0">
                <a:latin typeface="Times New Roman" panose="02020603050405020304" pitchFamily="18" charset="0"/>
                <a:cs typeface="Times New Roman" panose="02020603050405020304" pitchFamily="18" charset="0"/>
              </a:rPr>
              <a:t>территории</a:t>
            </a:r>
            <a:endParaRPr lang="ru-RU" sz="1800" b="1" i="1" dirty="0">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pic>
        <p:nvPicPr>
          <p:cNvPr id="1026" name="Picture 2" descr="C:\Users\JKH-2\Desktop\ДИЗАЙН-ПРОЕКТ ДВОРОВАЯ\IMG_3185.JPG"/>
          <p:cNvPicPr>
            <a:picLocks noChangeAspect="1" noChangeArrowheads="1"/>
          </p:cNvPicPr>
          <p:nvPr/>
        </p:nvPicPr>
        <p:blipFill>
          <a:blip r:embed="rId3" cstate="print"/>
          <a:srcRect t="15651"/>
          <a:stretch>
            <a:fillRect/>
          </a:stretch>
        </p:blipFill>
        <p:spPr bwMode="auto">
          <a:xfrm>
            <a:off x="827584" y="1124744"/>
            <a:ext cx="7488832" cy="4737570"/>
          </a:xfrm>
          <a:prstGeom prst="rect">
            <a:avLst/>
          </a:prstGeom>
          <a:noFill/>
        </p:spPr>
      </p:pic>
      <p:sp>
        <p:nvSpPr>
          <p:cNvPr id="14" name="Заголовок 1"/>
          <p:cNvSpPr txBox="1">
            <a:spLocks/>
          </p:cNvSpPr>
          <p:nvPr/>
        </p:nvSpPr>
        <p:spPr>
          <a:xfrm>
            <a:off x="8604448" y="6312095"/>
            <a:ext cx="448436" cy="5459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accent6"/>
                </a:solidFill>
                <a:latin typeface="Times New Roman" pitchFamily="18" charset="0"/>
                <a:cs typeface="Times New Roman" pitchFamily="18" charset="0"/>
              </a:rPr>
              <a:t>5</a:t>
            </a:r>
            <a:endParaRPr lang="ru-RU" sz="18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5408071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TotalTime>
  <Words>887</Words>
  <Application>Microsoft Office PowerPoint</Application>
  <PresentationFormat>Экран (4:3)</PresentationFormat>
  <Paragraphs>244</Paragraphs>
  <Slides>17</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Вопросы местного значения, установленные Федеральным законом от 06.10.2003 № 131-ФЗ «Об общих принципах организации местного самоуправления в Российской Федерации»</vt:lpstr>
      <vt:lpstr>Общая информация</vt:lpstr>
      <vt:lpstr>Описание проекта </vt:lpstr>
      <vt:lpstr>Результаты проекта </vt:lpstr>
      <vt:lpstr>Общая стоимость проекта- 15 177 290,18</vt:lpstr>
      <vt:lpstr>Технико-экономические показатели </vt:lpstr>
      <vt:lpstr>Местоположение благоустраиваемой территории </vt:lpstr>
      <vt:lpstr>Анализ текущего состояния территории</vt:lpstr>
      <vt:lpstr>Анализ текущего состояния территории</vt:lpstr>
      <vt:lpstr>Анализ текущего состояния территории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#ЖКХменяется</dc:title>
  <dc:creator>Камила Ризаева</dc:creator>
  <cp:lastModifiedBy>Наталья Радованская</cp:lastModifiedBy>
  <cp:revision>121</cp:revision>
  <cp:lastPrinted>2019-08-05T11:08:27Z</cp:lastPrinted>
  <dcterms:created xsi:type="dcterms:W3CDTF">2018-12-18T11:17:04Z</dcterms:created>
  <dcterms:modified xsi:type="dcterms:W3CDTF">2019-11-29T06:49:03Z</dcterms:modified>
</cp:coreProperties>
</file>