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5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64" r:id="rId14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1654748917342505E-2"/>
                  <c:y val="-5.3576845015687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53421807333915E-2"/>
                  <c:y val="-5.0898002764902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128701568679914E-2"/>
                  <c:y val="-7.5007583021961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139131.70000000001</c:v>
                </c:pt>
                <c:pt idx="1">
                  <c:v>23676.400000000001</c:v>
                </c:pt>
                <c:pt idx="2">
                  <c:v>137754.1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180796266005146E-2"/>
                  <c:y val="-4.554031826333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594483495340766E-2"/>
                  <c:y val="-5.6255687266471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715014339344196E-2"/>
                  <c:y val="-5.3576845015687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141368.29999999999</c:v>
                </c:pt>
                <c:pt idx="1">
                  <c:v>27952.5</c:v>
                </c:pt>
                <c:pt idx="2">
                  <c:v>137754.1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331224"/>
        <c:axId val="209331616"/>
        <c:axId val="0"/>
        <c:extLst/>
      </c:bar3DChart>
      <c:catAx>
        <c:axId val="20933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331616"/>
        <c:crosses val="autoZero"/>
        <c:auto val="1"/>
        <c:lblAlgn val="ctr"/>
        <c:lblOffset val="100"/>
        <c:noMultiLvlLbl val="0"/>
      </c:catAx>
      <c:valAx>
        <c:axId val="20933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33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298407032746762E-3"/>
          <c:y val="0.12585423052436984"/>
          <c:w val="0.96945725075465949"/>
          <c:h val="0.874145730320347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-0.252871007910421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4867644499487309E-4"/>
                  <c:y val="-7.9159533297597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55050476159037"/>
                      <c:h val="0.21923925042834844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"/>
                  <c:y val="0.112142794812447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8.99900660139984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734652311354067"/>
                      <c:h val="0.1850906699687932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Межбюджетные трансферты общего характера бюджетам субъектов Российской Федерации и муниципальных образований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77329.399999999994</c:v>
                </c:pt>
                <c:pt idx="1">
                  <c:v>2985.9</c:v>
                </c:pt>
                <c:pt idx="2">
                  <c:v>4492.3999999999996</c:v>
                </c:pt>
                <c:pt idx="3">
                  <c:v>44866.400000000001</c:v>
                </c:pt>
                <c:pt idx="4">
                  <c:v>113641.5</c:v>
                </c:pt>
                <c:pt idx="5">
                  <c:v>436.5</c:v>
                </c:pt>
                <c:pt idx="6">
                  <c:v>26703.4</c:v>
                </c:pt>
                <c:pt idx="7">
                  <c:v>495</c:v>
                </c:pt>
                <c:pt idx="8">
                  <c:v>36785.1</c:v>
                </c:pt>
                <c:pt idx="9">
                  <c:v>3549.8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36698.300000000003</c:v>
                </c:pt>
                <c:pt idx="1">
                  <c:v>26572.400000000001</c:v>
                </c:pt>
                <c:pt idx="2">
                  <c:v>436.7</c:v>
                </c:pt>
                <c:pt idx="3">
                  <c:v>7284.5</c:v>
                </c:pt>
                <c:pt idx="4">
                  <c:v>44490</c:v>
                </c:pt>
                <c:pt idx="5">
                  <c:v>21922.5</c:v>
                </c:pt>
                <c:pt idx="6">
                  <c:v>3345.3</c:v>
                </c:pt>
                <c:pt idx="7">
                  <c:v>3664</c:v>
                </c:pt>
                <c:pt idx="8">
                  <c:v>40.200000000000003</c:v>
                </c:pt>
                <c:pt idx="9">
                  <c:v>80012.5</c:v>
                </c:pt>
                <c:pt idx="10">
                  <c:v>84729.3</c:v>
                </c:pt>
                <c:pt idx="11">
                  <c:v>20</c:v>
                </c:pt>
                <c:pt idx="12">
                  <c:v>164.7</c:v>
                </c:pt>
                <c:pt idx="13">
                  <c:v>217.8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35274.300000000003</c:v>
                </c:pt>
                <c:pt idx="1">
                  <c:v>27255</c:v>
                </c:pt>
                <c:pt idx="2">
                  <c:v>390.3</c:v>
                </c:pt>
                <c:pt idx="3">
                  <c:v>39571.300000000003</c:v>
                </c:pt>
                <c:pt idx="4">
                  <c:v>48634.400000000001</c:v>
                </c:pt>
                <c:pt idx="5">
                  <c:v>13026.2</c:v>
                </c:pt>
                <c:pt idx="6">
                  <c:v>3015.9</c:v>
                </c:pt>
                <c:pt idx="7">
                  <c:v>3414.2</c:v>
                </c:pt>
                <c:pt idx="8">
                  <c:v>74</c:v>
                </c:pt>
                <c:pt idx="9">
                  <c:v>73911.899999999994</c:v>
                </c:pt>
                <c:pt idx="10">
                  <c:v>89977.7</c:v>
                </c:pt>
                <c:pt idx="11">
                  <c:v>20</c:v>
                </c:pt>
                <c:pt idx="12">
                  <c:v>2240.1</c:v>
                </c:pt>
                <c:pt idx="13">
                  <c:v>86.2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0">
                  <c:v>33768.6</c:v>
                </c:pt>
                <c:pt idx="1">
                  <c:v>27642.9</c:v>
                </c:pt>
                <c:pt idx="2">
                  <c:v>384.7</c:v>
                </c:pt>
                <c:pt idx="3">
                  <c:v>48699.3</c:v>
                </c:pt>
                <c:pt idx="4">
                  <c:v>45457.1</c:v>
                </c:pt>
                <c:pt idx="5">
                  <c:v>13027.2</c:v>
                </c:pt>
                <c:pt idx="6">
                  <c:v>4257.7</c:v>
                </c:pt>
                <c:pt idx="7">
                  <c:v>3389.3</c:v>
                </c:pt>
                <c:pt idx="8">
                  <c:v>382.4</c:v>
                </c:pt>
                <c:pt idx="9">
                  <c:v>71278.3</c:v>
                </c:pt>
                <c:pt idx="10">
                  <c:v>28786.5</c:v>
                </c:pt>
                <c:pt idx="11">
                  <c:v>18.899999999999999</c:v>
                </c:pt>
                <c:pt idx="12">
                  <c:v>903.2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accent6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60000"/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0">
                  <c:v>35308.9</c:v>
                </c:pt>
                <c:pt idx="1">
                  <c:v>31760.400000000001</c:v>
                </c:pt>
                <c:pt idx="2">
                  <c:v>839.1</c:v>
                </c:pt>
                <c:pt idx="3">
                  <c:v>28709.9</c:v>
                </c:pt>
                <c:pt idx="4">
                  <c:v>40562.6</c:v>
                </c:pt>
                <c:pt idx="5">
                  <c:v>15992.5</c:v>
                </c:pt>
                <c:pt idx="6">
                  <c:v>4085.1</c:v>
                </c:pt>
                <c:pt idx="7">
                  <c:v>2023.4</c:v>
                </c:pt>
                <c:pt idx="8">
                  <c:v>407.8</c:v>
                </c:pt>
                <c:pt idx="9">
                  <c:v>77536.5</c:v>
                </c:pt>
                <c:pt idx="10">
                  <c:v>19816.7</c:v>
                </c:pt>
                <c:pt idx="11">
                  <c:v>7.5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lumMod val="60000"/>
                <a:alpha val="85000"/>
              </a:schemeClr>
            </a:solidFill>
            <a:ln w="9525" cap="flat" cmpd="sng" algn="ctr">
              <a:solidFill>
                <a:schemeClr val="accent5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60000"/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32632.400000000001</c:v>
                </c:pt>
                <c:pt idx="1">
                  <c:v>32612.9</c:v>
                </c:pt>
                <c:pt idx="2">
                  <c:v>751.9</c:v>
                </c:pt>
                <c:pt idx="3">
                  <c:v>13911.2</c:v>
                </c:pt>
                <c:pt idx="4">
                  <c:v>47206.400000000001</c:v>
                </c:pt>
                <c:pt idx="5">
                  <c:v>10564.7</c:v>
                </c:pt>
                <c:pt idx="6">
                  <c:v>4354.6000000000004</c:v>
                </c:pt>
                <c:pt idx="7">
                  <c:v>3978.2</c:v>
                </c:pt>
                <c:pt idx="8">
                  <c:v>295.8</c:v>
                </c:pt>
                <c:pt idx="9">
                  <c:v>77901.8</c:v>
                </c:pt>
                <c:pt idx="10">
                  <c:v>12592.1</c:v>
                </c:pt>
                <c:pt idx="11">
                  <c:v>200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accent4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60000"/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Лист1!$G$2:$G$15</c:f>
              <c:numCache>
                <c:formatCode>General</c:formatCode>
                <c:ptCount val="14"/>
                <c:pt idx="0">
                  <c:v>38059.199999999997</c:v>
                </c:pt>
                <c:pt idx="1">
                  <c:v>29671.4</c:v>
                </c:pt>
                <c:pt idx="2">
                  <c:v>591.6</c:v>
                </c:pt>
                <c:pt idx="3">
                  <c:v>26784.3</c:v>
                </c:pt>
                <c:pt idx="4">
                  <c:v>51484.2</c:v>
                </c:pt>
                <c:pt idx="5">
                  <c:v>21931.9</c:v>
                </c:pt>
                <c:pt idx="6">
                  <c:v>4243.8999999999996</c:v>
                </c:pt>
                <c:pt idx="7">
                  <c:v>2945.4</c:v>
                </c:pt>
                <c:pt idx="8">
                  <c:v>622.20000000000005</c:v>
                </c:pt>
                <c:pt idx="9">
                  <c:v>72400.5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  <a:alpha val="85000"/>
              </a:schemeClr>
            </a:solidFill>
            <a:ln w="9525" cap="flat" cmpd="sng" algn="ctr">
              <a:solidFill>
                <a:schemeClr val="accent6">
                  <a:lumMod val="80000"/>
                  <a:lumOff val="2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80000"/>
                  <a:lumOff val="20000"/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Лист1!$H$2:$H$15</c:f>
              <c:numCache>
                <c:formatCode>General</c:formatCode>
                <c:ptCount val="14"/>
                <c:pt idx="0">
                  <c:v>22303.200000000001</c:v>
                </c:pt>
                <c:pt idx="1">
                  <c:v>28052.9</c:v>
                </c:pt>
                <c:pt idx="2">
                  <c:v>852.9</c:v>
                </c:pt>
                <c:pt idx="3">
                  <c:v>54792.800000000003</c:v>
                </c:pt>
                <c:pt idx="4">
                  <c:v>35397.9</c:v>
                </c:pt>
                <c:pt idx="5">
                  <c:v>14181.8</c:v>
                </c:pt>
                <c:pt idx="6">
                  <c:v>2386.1</c:v>
                </c:pt>
                <c:pt idx="7">
                  <c:v>2524.1999999999998</c:v>
                </c:pt>
                <c:pt idx="8">
                  <c:v>385</c:v>
                </c:pt>
                <c:pt idx="9">
                  <c:v>70246.5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  <a:alpha val="85000"/>
              </a:schemeClr>
            </a:solidFill>
            <a:ln w="9525" cap="flat" cmpd="sng" algn="ctr">
              <a:solidFill>
                <a:schemeClr val="accent5">
                  <a:lumMod val="80000"/>
                  <a:lumOff val="2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80000"/>
                  <a:lumOff val="20000"/>
                  <a:lumMod val="75000"/>
                </a:schemeClr>
              </a:contourClr>
            </a:sp3d>
          </c:spPr>
          <c:invertIfNegative val="0"/>
          <c:cat>
            <c:strRef>
              <c:f>Лист1!$A$2:$A$15</c:f>
              <c:strCache>
                <c:ptCount val="14"/>
                <c:pt idx="0">
                  <c:v>спорт</c:v>
                </c:pt>
                <c:pt idx="1">
                  <c:v>культура</c:v>
                </c:pt>
                <c:pt idx="2">
                  <c:v>молодежь</c:v>
                </c:pt>
                <c:pt idx="3">
                  <c:v>ЖКХ</c:v>
                </c:pt>
                <c:pt idx="4">
                  <c:v>дороги</c:v>
                </c:pt>
                <c:pt idx="5">
                  <c:v>благоустройство</c:v>
                </c:pt>
                <c:pt idx="6">
                  <c:v>безопасность</c:v>
                </c:pt>
                <c:pt idx="7">
                  <c:v>финансы</c:v>
                </c:pt>
                <c:pt idx="8">
                  <c:v>имущество</c:v>
                </c:pt>
                <c:pt idx="9">
                  <c:v>общество</c:v>
                </c:pt>
                <c:pt idx="10">
                  <c:v>комф.среда</c:v>
                </c:pt>
                <c:pt idx="11">
                  <c:v>экон.развитие</c:v>
                </c:pt>
                <c:pt idx="12">
                  <c:v>пересел.граждан</c:v>
                </c:pt>
                <c:pt idx="13">
                  <c:v>экстремизм</c:v>
                </c:pt>
              </c:strCache>
            </c:strRef>
          </c:cat>
          <c:val>
            <c:numRef>
              <c:f>Лист1!$I$2:$I$15</c:f>
              <c:numCache>
                <c:formatCode>General</c:formatCode>
                <c:ptCount val="14"/>
                <c:pt idx="0">
                  <c:v>22306.5</c:v>
                </c:pt>
                <c:pt idx="1">
                  <c:v>28568.7</c:v>
                </c:pt>
                <c:pt idx="2">
                  <c:v>775.1</c:v>
                </c:pt>
                <c:pt idx="3">
                  <c:v>54161.599999999999</c:v>
                </c:pt>
                <c:pt idx="4">
                  <c:v>64998.7</c:v>
                </c:pt>
                <c:pt idx="5">
                  <c:v>9850.6</c:v>
                </c:pt>
                <c:pt idx="6">
                  <c:v>5633.3</c:v>
                </c:pt>
                <c:pt idx="7">
                  <c:v>1924</c:v>
                </c:pt>
                <c:pt idx="8">
                  <c:v>281.3</c:v>
                </c:pt>
                <c:pt idx="9">
                  <c:v>68135.100000000006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243458576"/>
        <c:axId val="243458968"/>
        <c:axId val="246123880"/>
      </c:bar3DChart>
      <c:catAx>
        <c:axId val="2434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458968"/>
        <c:crosses val="autoZero"/>
        <c:auto val="1"/>
        <c:lblAlgn val="ctr"/>
        <c:lblOffset val="100"/>
        <c:noMultiLvlLbl val="0"/>
      </c:catAx>
      <c:valAx>
        <c:axId val="243458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458576"/>
        <c:crosses val="autoZero"/>
        <c:crossBetween val="between"/>
      </c:valAx>
      <c:serAx>
        <c:axId val="246123880"/>
        <c:scaling>
          <c:orientation val="minMax"/>
        </c:scaling>
        <c:delete val="1"/>
        <c:axPos val="b"/>
        <c:majorTickMark val="none"/>
        <c:minorTickMark val="none"/>
        <c:tickLblPos val="nextTo"/>
        <c:crossAx val="243458968"/>
        <c:crosses val="autoZero"/>
      </c:ser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-4210.6000000000004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3431.5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2017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971.8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3867.1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-758.7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-6595.6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профицит(+)/дефицит(-)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099936"/>
        <c:axId val="246100328"/>
      </c:barChart>
      <c:catAx>
        <c:axId val="24609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100328"/>
        <c:crosses val="autoZero"/>
        <c:auto val="1"/>
        <c:lblAlgn val="ctr"/>
        <c:lblOffset val="100"/>
        <c:noMultiLvlLbl val="0"/>
      </c:catAx>
      <c:valAx>
        <c:axId val="246100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09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97296060956094E-2"/>
          <c:y val="1.733139097610923E-2"/>
          <c:w val="0.91411154628023894"/>
          <c:h val="0.92642387948617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Лист1!$E$1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106973.5</c:v>
                </c:pt>
                <c:pt idx="1">
                  <c:v>24248</c:v>
                </c:pt>
                <c:pt idx="2">
                  <c:v>132251.20000000001</c:v>
                </c:pt>
              </c:numCache>
            </c:numRef>
          </c:val>
        </c:ser>
        <c:ser>
          <c:idx val="1"/>
          <c:order val="1"/>
          <c:tx>
            <c:strRef>
              <c:f>Лист1!$F$1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100380.3</c:v>
                </c:pt>
                <c:pt idx="1">
                  <c:v>27061.599999999999</c:v>
                </c:pt>
                <c:pt idx="2">
                  <c:v>97456.9</c:v>
                </c:pt>
              </c:numCache>
            </c:numRef>
          </c:val>
        </c:ser>
        <c:ser>
          <c:idx val="2"/>
          <c:order val="2"/>
          <c:tx>
            <c:strRef>
              <c:f>Лист1!$G$1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>
                    <a:shade val="50000"/>
                  </a:schemeClr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102495.5</c:v>
                </c:pt>
                <c:pt idx="1">
                  <c:v>21736.3</c:v>
                </c:pt>
                <c:pt idx="2">
                  <c:v>125634.4</c:v>
                </c:pt>
              </c:numCache>
            </c:numRef>
          </c:val>
        </c:ser>
        <c:ser>
          <c:idx val="3"/>
          <c:order val="3"/>
          <c:tx>
            <c:strRef>
              <c:f>Лист1!$H$1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111409.8</c:v>
                </c:pt>
                <c:pt idx="1">
                  <c:v>22497.7</c:v>
                </c:pt>
                <c:pt idx="2">
                  <c:v>107151.6</c:v>
                </c:pt>
              </c:numCache>
            </c:numRef>
          </c:val>
        </c:ser>
        <c:ser>
          <c:idx val="4"/>
          <c:order val="4"/>
          <c:tx>
            <c:strRef>
              <c:f>Лист1!$I$1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113799.4</c:v>
                </c:pt>
                <c:pt idx="1">
                  <c:v>21719.200000000001</c:v>
                </c:pt>
                <c:pt idx="2">
                  <c:v>122878.7</c:v>
                </c:pt>
              </c:numCache>
            </c:numRef>
          </c:val>
        </c:ser>
        <c:ser>
          <c:idx val="5"/>
          <c:order val="5"/>
          <c:tx>
            <c:strRef>
              <c:f>Лист1!$J$1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123300.5</c:v>
                </c:pt>
                <c:pt idx="1">
                  <c:v>27590.3</c:v>
                </c:pt>
                <c:pt idx="2">
                  <c:v>129362.3</c:v>
                </c:pt>
              </c:numCache>
            </c:numRef>
          </c:val>
        </c:ser>
        <c:ser>
          <c:idx val="6"/>
          <c:order val="6"/>
          <c:tx>
            <c:strRef>
              <c:f>Лист1!$K$1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121492.3</c:v>
                </c:pt>
                <c:pt idx="1">
                  <c:v>29150.1</c:v>
                </c:pt>
                <c:pt idx="2">
                  <c:v>190312.6</c:v>
                </c:pt>
              </c:numCache>
            </c:numRef>
          </c:val>
        </c:ser>
        <c:ser>
          <c:idx val="7"/>
          <c:order val="7"/>
          <c:tx>
            <c:strRef>
              <c:f>Лист1!$L$1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Лист1!$L$2:$L$4</c:f>
              <c:numCache>
                <c:formatCode>General</c:formatCode>
                <c:ptCount val="3"/>
                <c:pt idx="0">
                  <c:v>141368.29999999999</c:v>
                </c:pt>
                <c:pt idx="1">
                  <c:v>27952.5</c:v>
                </c:pt>
                <c:pt idx="2">
                  <c:v>137754.1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332400"/>
        <c:axId val="209332792"/>
      </c:barChart>
      <c:catAx>
        <c:axId val="20933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332792"/>
        <c:crosses val="autoZero"/>
        <c:auto val="1"/>
        <c:lblAlgn val="ctr"/>
        <c:lblOffset val="100"/>
        <c:noMultiLvlLbl val="0"/>
      </c:catAx>
      <c:valAx>
        <c:axId val="20933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933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2022</a:t>
            </a:r>
            <a:r>
              <a:rPr lang="ru-RU" dirty="0" smtClean="0"/>
              <a:t> год</a:t>
            </a:r>
            <a:endParaRPr lang="en-US" dirty="0"/>
          </a:p>
        </c:rich>
      </c:tx>
      <c:layout>
        <c:manualLayout>
          <c:xMode val="edge"/>
          <c:yMode val="edge"/>
          <c:x val="0.67596555323590801"/>
          <c:y val="5.1652892561983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824557086614173"/>
          <c:y val="0.17559156797032599"/>
          <c:w val="0.68797338734100544"/>
          <c:h val="0.739144961606038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97246.6</c:v>
                </c:pt>
                <c:pt idx="1">
                  <c:v>12377.3</c:v>
                </c:pt>
                <c:pt idx="2">
                  <c:v>11728.6</c:v>
                </c:pt>
                <c:pt idx="3">
                  <c:v>18895.2</c:v>
                </c:pt>
                <c:pt idx="4">
                  <c:v>1120.5999999999999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2021</a:t>
            </a:r>
            <a:r>
              <a:rPr lang="ru-RU" dirty="0" smtClean="0"/>
              <a:t> год</a:t>
            </a:r>
            <a:endParaRPr lang="en-US" dirty="0"/>
          </a:p>
        </c:rich>
      </c:tx>
      <c:layout>
        <c:manualLayout>
          <c:xMode val="edge"/>
          <c:yMode val="edge"/>
          <c:x val="0.67335594989561587"/>
          <c:y val="3.87396694214876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9281030915558994"/>
          <c:y val="0.16674938275724008"/>
          <c:w val="0.6762687361386065"/>
          <c:h val="0.739144961606038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explosion val="4"/>
          <c:dPt>
            <c:idx val="0"/>
            <c:bubble3D val="0"/>
            <c:explosion val="5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81548.3</c:v>
                </c:pt>
                <c:pt idx="1">
                  <c:v>10228.700000000001</c:v>
                </c:pt>
                <c:pt idx="2">
                  <c:v>7230.8</c:v>
                </c:pt>
                <c:pt idx="3">
                  <c:v>21348.7</c:v>
                </c:pt>
                <c:pt idx="4">
                  <c:v>1070.2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Налог на землю</c:v>
                </c:pt>
                <c:pt idx="4">
                  <c:v>Транспортный налог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81548.3</c:v>
                </c:pt>
                <c:pt idx="1">
                  <c:v>10228.700000000001</c:v>
                </c:pt>
                <c:pt idx="2">
                  <c:v>7230.8</c:v>
                </c:pt>
                <c:pt idx="3">
                  <c:v>21348.7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97246.6</c:v>
                </c:pt>
                <c:pt idx="1">
                  <c:v>12377.3</c:v>
                </c:pt>
                <c:pt idx="2">
                  <c:v>11728.6</c:v>
                </c:pt>
                <c:pt idx="3">
                  <c:v>18895.2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896704"/>
        <c:axId val="203897096"/>
      </c:barChart>
      <c:catAx>
        <c:axId val="20389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897096"/>
        <c:crosses val="autoZero"/>
        <c:auto val="1"/>
        <c:lblAlgn val="ctr"/>
        <c:lblOffset val="100"/>
        <c:noMultiLvlLbl val="0"/>
      </c:catAx>
      <c:valAx>
        <c:axId val="20389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89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использования имущества</c:v>
                </c:pt>
                <c:pt idx="1">
                  <c:v>Доходы от продажи имущества</c:v>
                </c:pt>
                <c:pt idx="2">
                  <c:v>Компенсация затрат</c:v>
                </c:pt>
                <c:pt idx="3">
                  <c:v>Штрафы, возмещение ущерба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21396.9</c:v>
                </c:pt>
                <c:pt idx="1">
                  <c:v>5719.1</c:v>
                </c:pt>
                <c:pt idx="2">
                  <c:v>740.8</c:v>
                </c:pt>
                <c:pt idx="3">
                  <c:v>1224.8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использования имущества</c:v>
                </c:pt>
                <c:pt idx="1">
                  <c:v>Доходы от продажи имущества</c:v>
                </c:pt>
                <c:pt idx="2">
                  <c:v>Компенсация затрат</c:v>
                </c:pt>
                <c:pt idx="3">
                  <c:v>Штрафы, возмещение ущерба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21561</c:v>
                </c:pt>
                <c:pt idx="1">
                  <c:v>4733.5</c:v>
                </c:pt>
                <c:pt idx="2">
                  <c:v>354</c:v>
                </c:pt>
                <c:pt idx="3">
                  <c:v>1304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3899840"/>
        <c:axId val="203898664"/>
      </c:barChart>
      <c:catAx>
        <c:axId val="20389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898664"/>
        <c:crosses val="autoZero"/>
        <c:auto val="1"/>
        <c:lblAlgn val="ctr"/>
        <c:lblOffset val="100"/>
        <c:noMultiLvlLbl val="0"/>
      </c:catAx>
      <c:valAx>
        <c:axId val="20389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8998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4573938951603404E-3"/>
                  <c:y val="-3.2950177271879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286969475801702E-3"/>
                  <c:y val="-5.5083245215732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9.8210072360100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143484737900851E-3"/>
                  <c:y val="-1.978437104766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201757266122385E-2"/>
                  <c:y val="-4.832224088242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316105739912469E-2"/>
                  <c:y val="-5.6221724616947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4.4123696377848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1143484737900852E-2"/>
                  <c:y val="-2.5050693537351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39989.1</c:v>
                </c:pt>
                <c:pt idx="1">
                  <c:v>3362.2</c:v>
                </c:pt>
                <c:pt idx="2">
                  <c:v>6730.5</c:v>
                </c:pt>
                <c:pt idx="3">
                  <c:v>1395.4</c:v>
                </c:pt>
                <c:pt idx="4">
                  <c:v>22042.1</c:v>
                </c:pt>
                <c:pt idx="6">
                  <c:v>32774.800000000003</c:v>
                </c:pt>
                <c:pt idx="7">
                  <c:v>4069.1</c:v>
                </c:pt>
                <c:pt idx="8">
                  <c:v>15000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143484737900749E-3"/>
                  <c:y val="-8.5684932926955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858972032638235E-17"/>
                  <c:y val="-0.10981028798905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372181685481023E-2"/>
                  <c:y val="-0.14795546432792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8004393165305962E-3"/>
                  <c:y val="-7.4653853330845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372181685481023E-2"/>
                  <c:y val="-0.15941402792452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973060318542215E-2"/>
                  <c:y val="-0.137849723207065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8.027637826294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286969475801702E-3"/>
                  <c:y val="-0.11265721216644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40744.5</c:v>
                </c:pt>
                <c:pt idx="1">
                  <c:v>3749.6</c:v>
                </c:pt>
                <c:pt idx="2">
                  <c:v>4798.1000000000004</c:v>
                </c:pt>
                <c:pt idx="3">
                  <c:v>211.5</c:v>
                </c:pt>
                <c:pt idx="4">
                  <c:v>13876.5</c:v>
                </c:pt>
                <c:pt idx="6">
                  <c:v>27153</c:v>
                </c:pt>
                <c:pt idx="7">
                  <c:v>5633.9</c:v>
                </c:pt>
                <c:pt idx="8">
                  <c:v>10508.4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029136264110746E-2"/>
                  <c:y val="-0.114151272003483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286969475801702E-3"/>
                  <c:y val="-0.161263502726462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5448465594798E-2"/>
                  <c:y val="-0.21716499761564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370442599910103E-2"/>
                      <c:h val="4.4392195890609769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1143484737900852E-2"/>
                  <c:y val="-0.12318923513922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257833211690937E-2"/>
                  <c:y val="-0.150161721714250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029136264110767E-2"/>
                  <c:y val="-0.18695444838381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8004393165304331E-3"/>
                  <c:y val="-0.13728037983869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3372181685481023E-2"/>
                  <c:y val="-0.1614059422363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42848</c:v>
                </c:pt>
                <c:pt idx="1">
                  <c:v>3418</c:v>
                </c:pt>
                <c:pt idx="2">
                  <c:v>2320.9</c:v>
                </c:pt>
                <c:pt idx="3">
                  <c:v>471.7</c:v>
                </c:pt>
                <c:pt idx="4">
                  <c:v>24601</c:v>
                </c:pt>
                <c:pt idx="6">
                  <c:v>26409.8</c:v>
                </c:pt>
                <c:pt idx="7">
                  <c:v>3519.4</c:v>
                </c:pt>
                <c:pt idx="8">
                  <c:v>11886.4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515666423381873E-2"/>
                  <c:y val="-0.150090190956024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143484737900852E-2"/>
                  <c:y val="-0.205386577097717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7887848108862858E-2"/>
                  <c:y val="-0.27911509195330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257833211690937E-2"/>
                  <c:y val="-5.5296386141693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10795961103854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5600878633061274E-2"/>
                  <c:y val="-0.21328606083224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6860908427405115E-3"/>
                  <c:y val="-0.19222077087350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0058272528221534E-2"/>
                  <c:y val="-0.13955754597665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44339</c:v>
                </c:pt>
                <c:pt idx="1">
                  <c:v>3636.4</c:v>
                </c:pt>
                <c:pt idx="2">
                  <c:v>1339.7</c:v>
                </c:pt>
                <c:pt idx="3">
                  <c:v>713</c:v>
                </c:pt>
                <c:pt idx="4">
                  <c:v>41678.300000000003</c:v>
                </c:pt>
                <c:pt idx="6">
                  <c:v>33695.800000000003</c:v>
                </c:pt>
                <c:pt idx="7">
                  <c:v>1706.5</c:v>
                </c:pt>
                <c:pt idx="8">
                  <c:v>1470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2403514532244769E-2"/>
                  <c:y val="-0.16062283593539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5688287425393451E-2"/>
                  <c:y val="-0.236984512035827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1260029794343839E-2"/>
                  <c:y val="-0.32651199436047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029136264110767E-2"/>
                  <c:y val="-2.10652899587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744363370962046E-2"/>
                  <c:y val="-0.20275341585287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0029136264110767E-2"/>
                  <c:y val="-0.258049801994567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7858711844752131E-2"/>
                  <c:y val="-8.162799859011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>
                  <c:v>46443.9</c:v>
                </c:pt>
                <c:pt idx="1">
                  <c:v>3718.1</c:v>
                </c:pt>
                <c:pt idx="2">
                  <c:v>2181.1999999999998</c:v>
                </c:pt>
                <c:pt idx="3">
                  <c:v>364.9</c:v>
                </c:pt>
                <c:pt idx="4">
                  <c:v>34865.699999999997</c:v>
                </c:pt>
                <c:pt idx="5">
                  <c:v>10785.2</c:v>
                </c:pt>
                <c:pt idx="6">
                  <c:v>89533.2</c:v>
                </c:pt>
                <c:pt idx="7">
                  <c:v>1284.3</c:v>
                </c:pt>
                <c:pt idx="8">
                  <c:v>1330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5659151161282682E-2"/>
                  <c:y val="-3.6864257427795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147877903206808E-3"/>
                  <c:y val="-5.2663224896850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829575580641324E-2"/>
                  <c:y val="-8.6894321079803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2286969475801704E-2"/>
                  <c:y val="7.1095353610748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5659151161282723E-2"/>
                  <c:y val="-2.8964773693267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6860908427405115E-3"/>
                  <c:y val="-4.2130579917480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8973060318542052E-2"/>
                  <c:y val="-1.5798967469055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дотации</c:v>
                </c:pt>
                <c:pt idx="1">
                  <c:v>субвенции</c:v>
                </c:pt>
                <c:pt idx="2">
                  <c:v>ИМБТ общегос.вопросы</c:v>
                </c:pt>
                <c:pt idx="3">
                  <c:v>ИМБТ сфера безопасности</c:v>
                </c:pt>
                <c:pt idx="4">
                  <c:v>ИМБТ сфера ЖКХ</c:v>
                </c:pt>
                <c:pt idx="5">
                  <c:v>ИМБТ дорожный фонд</c:v>
                </c:pt>
                <c:pt idx="6">
                  <c:v>ИМБТ сфера благоустройства</c:v>
                </c:pt>
                <c:pt idx="7">
                  <c:v>ИМБТсфера культуры</c:v>
                </c:pt>
                <c:pt idx="8">
                  <c:v>ИМБТ сфера спорта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>
                  <c:v>48681</c:v>
                </c:pt>
                <c:pt idx="1">
                  <c:v>3736.4</c:v>
                </c:pt>
                <c:pt idx="2">
                  <c:v>1801.5</c:v>
                </c:pt>
                <c:pt idx="3">
                  <c:v>161.80000000000001</c:v>
                </c:pt>
                <c:pt idx="6">
                  <c:v>79246.899999999994</c:v>
                </c:pt>
                <c:pt idx="7">
                  <c:v>1516.1</c:v>
                </c:pt>
                <c:pt idx="8">
                  <c:v>3259.4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898272"/>
        <c:axId val="243455440"/>
        <c:axId val="0"/>
        <c:extLst/>
      </c:bar3DChart>
      <c:catAx>
        <c:axId val="2038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455440"/>
        <c:crosses val="autoZero"/>
        <c:auto val="1"/>
        <c:lblAlgn val="ctr"/>
        <c:lblOffset val="100"/>
        <c:noMultiLvlLbl val="0"/>
      </c:catAx>
      <c:valAx>
        <c:axId val="24345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89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531697949440866"/>
          <c:y val="0.93742391402625747"/>
          <c:w val="0.45928705915014345"/>
          <c:h val="5.3884845846032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0307570369619381E-3"/>
                  <c:y val="-0.12693508750194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917933023455795E-3"/>
                  <c:y val="-0.11666733724072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313082831207962E-3"/>
                  <c:y val="-0.12054020118018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118952745239198E-3"/>
                  <c:y val="-9.3594875805037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304211395279789E-3"/>
                  <c:y val="-5.059182475947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9263035812045575E-3"/>
                  <c:y val="-5.31214159974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3567247207326188E-3"/>
                  <c:y val="-0.10371324075693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8.3567247207326188E-3"/>
                  <c:y val="-7.8417328377193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4571187956790872E-3"/>
                  <c:y val="-0.12394997066072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общегос.вопросы</c:v>
                </c:pt>
                <c:pt idx="1">
                  <c:v>нац.оборона</c:v>
                </c:pt>
                <c:pt idx="2">
                  <c:v>нац.безопас-ть</c:v>
                </c:pt>
                <c:pt idx="3">
                  <c:v>нац.экономика</c:v>
                </c:pt>
                <c:pt idx="4">
                  <c:v>ЖКХ</c:v>
                </c:pt>
                <c:pt idx="5">
                  <c:v>образов-е</c:v>
                </c:pt>
                <c:pt idx="6">
                  <c:v>культура</c:v>
                </c:pt>
                <c:pt idx="7">
                  <c:v>соц.политика</c:v>
                </c:pt>
                <c:pt idx="8">
                  <c:v>спорт</c:v>
                </c:pt>
                <c:pt idx="9">
                  <c:v>МБТ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77605</c:v>
                </c:pt>
                <c:pt idx="1">
                  <c:v>2986.1</c:v>
                </c:pt>
                <c:pt idx="2">
                  <c:v>4492.3999999999996</c:v>
                </c:pt>
                <c:pt idx="3">
                  <c:v>44881.8</c:v>
                </c:pt>
                <c:pt idx="4">
                  <c:v>113854.5</c:v>
                </c:pt>
                <c:pt idx="5">
                  <c:v>436.7</c:v>
                </c:pt>
                <c:pt idx="6">
                  <c:v>26703.4</c:v>
                </c:pt>
                <c:pt idx="7">
                  <c:v>495</c:v>
                </c:pt>
                <c:pt idx="8">
                  <c:v>36785.1</c:v>
                </c:pt>
                <c:pt idx="9">
                  <c:v>3549.8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292664231528464E-2"/>
                  <c:y val="-7.589550517530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8112063109424361E-3"/>
                  <c:y val="-8.4081222585306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7008709291828646E-3"/>
                  <c:y val="-7.6343262742467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713716471432736E-3"/>
                  <c:y val="-5.31214159974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354244493863956E-2"/>
                  <c:y val="-1.7707138665817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288997778748425E-3"/>
                  <c:y val="-2.0236729903791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6618339495597024E-3"/>
                  <c:y val="-6.576937218732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7.6097412181942142E-3"/>
                  <c:y val="-3.7943868569609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129234624699012E-2"/>
                  <c:y val="-0.180865754311958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184241222090217E-2"/>
                      <c:h val="6.517505624296962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общегос.вопросы</c:v>
                </c:pt>
                <c:pt idx="1">
                  <c:v>нац.оборона</c:v>
                </c:pt>
                <c:pt idx="2">
                  <c:v>нац.безопас-ть</c:v>
                </c:pt>
                <c:pt idx="3">
                  <c:v>нац.экономика</c:v>
                </c:pt>
                <c:pt idx="4">
                  <c:v>ЖКХ</c:v>
                </c:pt>
                <c:pt idx="5">
                  <c:v>образов-е</c:v>
                </c:pt>
                <c:pt idx="6">
                  <c:v>культура</c:v>
                </c:pt>
                <c:pt idx="7">
                  <c:v>соц.политика</c:v>
                </c:pt>
                <c:pt idx="8">
                  <c:v>спорт</c:v>
                </c:pt>
                <c:pt idx="9">
                  <c:v>МБТ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77329.399999999994</c:v>
                </c:pt>
                <c:pt idx="1">
                  <c:v>2985.9</c:v>
                </c:pt>
                <c:pt idx="2">
                  <c:v>4492.3999999999996</c:v>
                </c:pt>
                <c:pt idx="3">
                  <c:v>44866.400000000001</c:v>
                </c:pt>
                <c:pt idx="4">
                  <c:v>113641.5</c:v>
                </c:pt>
                <c:pt idx="5">
                  <c:v>436.5</c:v>
                </c:pt>
                <c:pt idx="6">
                  <c:v>26703.4</c:v>
                </c:pt>
                <c:pt idx="7">
                  <c:v>495</c:v>
                </c:pt>
                <c:pt idx="8">
                  <c:v>36785.1</c:v>
                </c:pt>
                <c:pt idx="9">
                  <c:v>3549.8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3456616"/>
        <c:axId val="243457008"/>
        <c:axId val="0"/>
        <c:extLst/>
      </c:bar3DChart>
      <c:catAx>
        <c:axId val="24345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457008"/>
        <c:crosses val="autoZero"/>
        <c:auto val="1"/>
        <c:lblAlgn val="ctr"/>
        <c:lblOffset val="100"/>
        <c:noMultiLvlLbl val="0"/>
      </c:catAx>
      <c:valAx>
        <c:axId val="24345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456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27346722109172"/>
          <c:y val="0.13645908107909296"/>
          <c:w val="0.401880253030169"/>
          <c:h val="0.7508890296734446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Расходы 2022 года</c:v>
                </c:pt>
                <c:pt idx="1">
                  <c:v>Расходы 2021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307074.90000000002</c:v>
                </c:pt>
                <c:pt idx="1">
                  <c:v>340955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0.20346</cdr:x>
      <cdr:y>0.50481</cdr:y>
    </cdr:from>
    <cdr:to>
      <cdr:x>0.31937</cdr:x>
      <cdr:y>0.59992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447257">
          <a:off x="1997303" y="2534441"/>
          <a:ext cx="1137920" cy="477520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+ 2 236,6</a:t>
          </a:r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0.81667</cdr:x>
      <cdr:y>0.1037</cdr:y>
    </cdr:from>
    <cdr:to>
      <cdr:x>0.95333</cdr:x>
      <cdr:y>0.31704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56800" y="711200"/>
          <a:ext cx="1666240" cy="1463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0.80167</cdr:x>
      <cdr:y>0.03556</cdr:y>
    </cdr:from>
    <cdr:to>
      <cdr:x>0.98667</cdr:x>
      <cdr:y>0.1837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773920" y="243840"/>
          <a:ext cx="2255520" cy="1016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Удельный вес программных расходов в общем объеме расходов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0.80706</cdr:x>
      <cdr:y>0.14676</cdr:y>
    </cdr:from>
    <cdr:to>
      <cdr:x>0.9646</cdr:x>
      <cdr:y>0.2814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9839680" y="1006480"/>
          <a:ext cx="1920719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rPr>
            <a:t>99,5%</a:t>
          </a:r>
          <a:endParaRPr lang="ru-RU" sz="5400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outerShdw dist="38100" dir="2700000" algn="bl" rotWithShape="0">
                <a:schemeClr val="accent5"/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4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4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7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4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1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5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3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3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2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0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chemeClr val="accent3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6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5660" y="1407384"/>
            <a:ext cx="5537858" cy="94069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ru-RU" sz="5400" b="1" cap="none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endParaRPr lang="ru-RU" sz="5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3841" y="2390708"/>
            <a:ext cx="6801495" cy="231536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ln w="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ГОРОДСКОГО ПОСЕЛЕНИЯ </a:t>
            </a:r>
            <a:r>
              <a:rPr lang="ru-RU" sz="3200" b="1" i="1" dirty="0">
                <a:ln w="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b="1" i="1" dirty="0" smtClean="0">
                <a:ln w="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ЕДОРОВСКИЙ</a:t>
            </a:r>
          </a:p>
          <a:p>
            <a:pPr algn="ctr"/>
            <a:r>
              <a:rPr lang="ru-RU" sz="3200" b="1" i="1" dirty="0" smtClean="0">
                <a:ln w="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</a:t>
            </a:r>
            <a:endParaRPr lang="ru-RU" sz="3200" b="1" i="1" dirty="0">
              <a:ln w="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064117" y="5334000"/>
            <a:ext cx="3983278" cy="13208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i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</a:p>
          <a:p>
            <a:r>
              <a:rPr lang="ru-RU" sz="1800" b="1" i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b="1" i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ачальник финансово-экономического управления </a:t>
            </a:r>
            <a:br>
              <a:rPr lang="ru-RU" sz="1800" b="1" i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Волгина Ольга Владимировна</a:t>
            </a:r>
            <a:endParaRPr lang="ru-RU" sz="1800" b="1" i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481" y="207067"/>
            <a:ext cx="1024217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76452514"/>
              </p:ext>
            </p:extLst>
          </p:nvPr>
        </p:nvGraphicFramePr>
        <p:xfrm>
          <a:off x="263048" y="883920"/>
          <a:ext cx="11572394" cy="577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37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20232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66044955"/>
              </p:ext>
            </p:extLst>
          </p:nvPr>
        </p:nvGraphicFramePr>
        <p:xfrm>
          <a:off x="486032" y="1189973"/>
          <a:ext cx="11368217" cy="5079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6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228" y="2639388"/>
            <a:ext cx="9601200" cy="14859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31474" y="5775714"/>
            <a:ext cx="2706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</a:p>
          <a:p>
            <a:pPr defTabSz="914400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8(3462)550-372</a:t>
            </a:r>
          </a:p>
          <a:p>
            <a:pPr defTabSz="914400"/>
            <a:r>
              <a:rPr lang="ru-RU" sz="1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Эл.почта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volginaov@fadmsr.ru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3210" y="5842399"/>
            <a:ext cx="8388264" cy="671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Aft>
                <a:spcPts val="200"/>
              </a:spcAft>
              <a:buClr>
                <a:srgbClr val="63A537"/>
              </a:buClr>
              <a:buSzPct val="100000"/>
            </a:pPr>
            <a:r>
              <a:rPr lang="ru-RU" dirty="0">
                <a:solidFill>
                  <a:prstClr val="black">
                    <a:lumMod val="90000"/>
                    <a:lumOff val="1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Брошюра подготовлена финансово-экономическим управлением </a:t>
            </a:r>
            <a:endParaRPr lang="ru-RU" dirty="0" smtClean="0">
              <a:solidFill>
                <a:prstClr val="black">
                  <a:lumMod val="90000"/>
                  <a:lumOff val="1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spcAft>
                <a:spcPts val="200"/>
              </a:spcAft>
              <a:buClr>
                <a:srgbClr val="63A537"/>
              </a:buClr>
              <a:buSzPct val="100000"/>
            </a:pPr>
            <a:r>
              <a:rPr lang="ru-RU" dirty="0" smtClean="0">
                <a:solidFill>
                  <a:prstClr val="black">
                    <a:lumMod val="90000"/>
                    <a:lumOff val="1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prstClr val="black">
                    <a:lumMod val="90000"/>
                    <a:lumOff val="1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dirty="0" smtClean="0">
                <a:solidFill>
                  <a:prstClr val="black">
                    <a:lumMod val="90000"/>
                    <a:lumOff val="1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отчетностью</a:t>
            </a:r>
            <a:endParaRPr lang="ru-RU" dirty="0">
              <a:solidFill>
                <a:prstClr val="black">
                  <a:lumMod val="90000"/>
                  <a:lumOff val="1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89237" y="959282"/>
            <a:ext cx="3385969" cy="376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9237" y="1330960"/>
            <a:ext cx="309048" cy="59860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80197" y="1330960"/>
            <a:ext cx="309048" cy="59860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68203" y="1330959"/>
            <a:ext cx="309048" cy="59860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82047" y="1330959"/>
            <a:ext cx="309048" cy="59860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75401" y="1330960"/>
            <a:ext cx="309048" cy="59860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86843" y="1330960"/>
            <a:ext cx="309048" cy="598607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63584" y="1330959"/>
            <a:ext cx="309048" cy="59860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77251" y="1330959"/>
            <a:ext cx="309048" cy="59860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72455" y="1330958"/>
            <a:ext cx="309048" cy="59860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6FA7A9D-E446-F528-CFC1-B2AE63D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156209" y="1335619"/>
            <a:ext cx="309048" cy="59860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75206" y="1452880"/>
            <a:ext cx="176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23 667 человек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бъект 5"/>
          <p:cNvSpPr txBox="1">
            <a:spLocks/>
          </p:cNvSpPr>
          <p:nvPr/>
        </p:nvSpPr>
        <p:spPr>
          <a:xfrm>
            <a:off x="6503957" y="964782"/>
            <a:ext cx="3385969" cy="37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бъект 5"/>
          <p:cNvSpPr txBox="1">
            <a:spLocks/>
          </p:cNvSpPr>
          <p:nvPr/>
        </p:nvSpPr>
        <p:spPr>
          <a:xfrm>
            <a:off x="489237" y="2203003"/>
            <a:ext cx="3385969" cy="37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субъектов МСП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486785" y="2579340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798285" y="2579339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2661757" y="2579337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2348177" y="2579337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2041139" y="2579338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1727559" y="2579339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1413979" y="2579888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1106132" y="2579339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2965072" y="2579337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Прямоугольник: скругленные углы 141">
            <a:extLst>
              <a:ext uri="{FF2B5EF4-FFF2-40B4-BE49-F238E27FC236}">
                <a16:creationId xmlns:a16="http://schemas.microsoft.com/office/drawing/2014/main" xmlns="" id="{6677201F-20BC-6F26-E92D-783898979CF7}"/>
              </a:ext>
            </a:extLst>
          </p:cNvPr>
          <p:cNvSpPr/>
          <p:nvPr/>
        </p:nvSpPr>
        <p:spPr>
          <a:xfrm>
            <a:off x="3263163" y="2579337"/>
            <a:ext cx="156976" cy="50952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75206" y="2645257"/>
            <a:ext cx="176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1 189 человек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бъект 5"/>
          <p:cNvSpPr txBox="1">
            <a:spLocks/>
          </p:cNvSpPr>
          <p:nvPr/>
        </p:nvSpPr>
        <p:spPr>
          <a:xfrm>
            <a:off x="6503957" y="2203003"/>
            <a:ext cx="3385969" cy="37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Объект 5"/>
          <p:cNvSpPr txBox="1">
            <a:spLocks/>
          </p:cNvSpPr>
          <p:nvPr/>
        </p:nvSpPr>
        <p:spPr>
          <a:xfrm>
            <a:off x="6503956" y="3441224"/>
            <a:ext cx="3385969" cy="37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08BBE184-A486-6951-1292-8A91423BCA66}"/>
              </a:ext>
            </a:extLst>
          </p:cNvPr>
          <p:cNvGrpSpPr/>
          <p:nvPr/>
        </p:nvGrpSpPr>
        <p:grpSpPr>
          <a:xfrm>
            <a:off x="6503956" y="1421981"/>
            <a:ext cx="2831495" cy="513698"/>
            <a:chOff x="375557" y="3435403"/>
            <a:chExt cx="2831495" cy="513698"/>
          </a:xfrm>
          <a:solidFill>
            <a:schemeClr val="accent1">
              <a:lumMod val="50000"/>
            </a:schemeClr>
          </a:solidFill>
        </p:grpSpPr>
        <p:sp>
          <p:nvSpPr>
            <p:cNvPr id="36" name="Прямоугольник: скругленные углы 84">
              <a:extLst>
                <a:ext uri="{FF2B5EF4-FFF2-40B4-BE49-F238E27FC236}">
                  <a16:creationId xmlns:a16="http://schemas.microsoft.com/office/drawing/2014/main" xmlns="" id="{93DF3CCF-A390-1D77-02D7-ABE797E66E61}"/>
                </a:ext>
              </a:extLst>
            </p:cNvPr>
            <p:cNvSpPr/>
            <p:nvPr/>
          </p:nvSpPr>
          <p:spPr>
            <a:xfrm>
              <a:off x="375557" y="3436547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Прямоугольник: скругленные углы 114">
              <a:extLst>
                <a:ext uri="{FF2B5EF4-FFF2-40B4-BE49-F238E27FC236}">
                  <a16:creationId xmlns:a16="http://schemas.microsoft.com/office/drawing/2014/main" xmlns="" id="{9C79905E-4F2F-5F74-AE55-EB6E4612BE7A}"/>
                </a:ext>
              </a:extLst>
            </p:cNvPr>
            <p:cNvSpPr/>
            <p:nvPr/>
          </p:nvSpPr>
          <p:spPr>
            <a:xfrm>
              <a:off x="642219" y="3436546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Прямоугольник: скругленные углы 115">
              <a:extLst>
                <a:ext uri="{FF2B5EF4-FFF2-40B4-BE49-F238E27FC236}">
                  <a16:creationId xmlns:a16="http://schemas.microsoft.com/office/drawing/2014/main" xmlns="" id="{B4CB7BFC-C00A-71E8-499C-57D7D7C2265A}"/>
                </a:ext>
              </a:extLst>
            </p:cNvPr>
            <p:cNvSpPr/>
            <p:nvPr/>
          </p:nvSpPr>
          <p:spPr>
            <a:xfrm>
              <a:off x="904773" y="3439578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Прямоугольник: скругленные углы 116">
              <a:extLst>
                <a:ext uri="{FF2B5EF4-FFF2-40B4-BE49-F238E27FC236}">
                  <a16:creationId xmlns:a16="http://schemas.microsoft.com/office/drawing/2014/main" xmlns="" id="{E073CCFE-B302-C705-16AB-BAE1519E8E3A}"/>
                </a:ext>
              </a:extLst>
            </p:cNvPr>
            <p:cNvSpPr/>
            <p:nvPr/>
          </p:nvSpPr>
          <p:spPr>
            <a:xfrm>
              <a:off x="1171435" y="3439577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Прямоугольник: скругленные углы 117">
              <a:extLst>
                <a:ext uri="{FF2B5EF4-FFF2-40B4-BE49-F238E27FC236}">
                  <a16:creationId xmlns:a16="http://schemas.microsoft.com/office/drawing/2014/main" xmlns="" id="{6546D1B8-51BF-A985-BF81-321D5BA7AA52}"/>
                </a:ext>
              </a:extLst>
            </p:cNvPr>
            <p:cNvSpPr/>
            <p:nvPr/>
          </p:nvSpPr>
          <p:spPr>
            <a:xfrm>
              <a:off x="1445253" y="343745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Прямоугольник: скругленные углы 118">
              <a:extLst>
                <a:ext uri="{FF2B5EF4-FFF2-40B4-BE49-F238E27FC236}">
                  <a16:creationId xmlns:a16="http://schemas.microsoft.com/office/drawing/2014/main" xmlns="" id="{17BFD782-CF95-230E-C3B8-CCB3D09B1FDF}"/>
                </a:ext>
              </a:extLst>
            </p:cNvPr>
            <p:cNvSpPr/>
            <p:nvPr/>
          </p:nvSpPr>
          <p:spPr>
            <a:xfrm>
              <a:off x="1711915" y="3437452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Прямоугольник: скругленные углы 119">
              <a:extLst>
                <a:ext uri="{FF2B5EF4-FFF2-40B4-BE49-F238E27FC236}">
                  <a16:creationId xmlns:a16="http://schemas.microsoft.com/office/drawing/2014/main" xmlns="" id="{ECA03A7B-8986-E241-0B72-B1B0204F0757}"/>
                </a:ext>
              </a:extLst>
            </p:cNvPr>
            <p:cNvSpPr/>
            <p:nvPr/>
          </p:nvSpPr>
          <p:spPr>
            <a:xfrm>
              <a:off x="1974469" y="3435404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Прямоугольник: скругленные углы 120">
              <a:extLst>
                <a:ext uri="{FF2B5EF4-FFF2-40B4-BE49-F238E27FC236}">
                  <a16:creationId xmlns:a16="http://schemas.microsoft.com/office/drawing/2014/main" xmlns="" id="{6EEFA6A3-D059-B257-2C99-26638976BDF8}"/>
                </a:ext>
              </a:extLst>
            </p:cNvPr>
            <p:cNvSpPr/>
            <p:nvPr/>
          </p:nvSpPr>
          <p:spPr>
            <a:xfrm>
              <a:off x="2241131" y="343540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Прямоугольник: скругленные углы 121">
              <a:extLst>
                <a:ext uri="{FF2B5EF4-FFF2-40B4-BE49-F238E27FC236}">
                  <a16:creationId xmlns:a16="http://schemas.microsoft.com/office/drawing/2014/main" xmlns="" id="{E0B89689-DC51-514C-F92E-7565A6FC3B57}"/>
                </a:ext>
              </a:extLst>
            </p:cNvPr>
            <p:cNvSpPr/>
            <p:nvPr/>
          </p:nvSpPr>
          <p:spPr>
            <a:xfrm>
              <a:off x="2520860" y="3437542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Прямоугольник: скругленные углы 122">
              <a:extLst>
                <a:ext uri="{FF2B5EF4-FFF2-40B4-BE49-F238E27FC236}">
                  <a16:creationId xmlns:a16="http://schemas.microsoft.com/office/drawing/2014/main" xmlns="" id="{E27C79D0-82B8-F95F-808E-761F5619655B}"/>
                </a:ext>
              </a:extLst>
            </p:cNvPr>
            <p:cNvSpPr/>
            <p:nvPr/>
          </p:nvSpPr>
          <p:spPr>
            <a:xfrm>
              <a:off x="2787522" y="3437541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Прямоугольник: скругленные углы 123">
              <a:extLst>
                <a:ext uri="{FF2B5EF4-FFF2-40B4-BE49-F238E27FC236}">
                  <a16:creationId xmlns:a16="http://schemas.microsoft.com/office/drawing/2014/main" xmlns="" id="{1BAEC865-C7C6-0651-3567-781DA7B00A34}"/>
                </a:ext>
              </a:extLst>
            </p:cNvPr>
            <p:cNvSpPr/>
            <p:nvPr/>
          </p:nvSpPr>
          <p:spPr>
            <a:xfrm>
              <a:off x="3050076" y="343549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xmlns="" id="{4600A3B5-E77D-6DDB-FAE0-2693BA9F6381}"/>
              </a:ext>
            </a:extLst>
          </p:cNvPr>
          <p:cNvGrpSpPr/>
          <p:nvPr/>
        </p:nvGrpSpPr>
        <p:grpSpPr>
          <a:xfrm>
            <a:off x="6501523" y="2575162"/>
            <a:ext cx="2831495" cy="513698"/>
            <a:chOff x="375557" y="3435403"/>
            <a:chExt cx="2831495" cy="513698"/>
          </a:xfrm>
          <a:solidFill>
            <a:srgbClr val="BBBBBB"/>
          </a:solidFill>
        </p:grpSpPr>
        <p:sp>
          <p:nvSpPr>
            <p:cNvPr id="48" name="Прямоугольник: скругленные углы 128">
              <a:extLst>
                <a:ext uri="{FF2B5EF4-FFF2-40B4-BE49-F238E27FC236}">
                  <a16:creationId xmlns:a16="http://schemas.microsoft.com/office/drawing/2014/main" xmlns="" id="{80979E53-2B74-9FC4-6E40-3F0E23297DE3}"/>
                </a:ext>
              </a:extLst>
            </p:cNvPr>
            <p:cNvSpPr/>
            <p:nvPr/>
          </p:nvSpPr>
          <p:spPr>
            <a:xfrm>
              <a:off x="375557" y="3436547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Прямоугольник: скругленные углы 129">
              <a:extLst>
                <a:ext uri="{FF2B5EF4-FFF2-40B4-BE49-F238E27FC236}">
                  <a16:creationId xmlns:a16="http://schemas.microsoft.com/office/drawing/2014/main" xmlns="" id="{ADF558E7-CA2E-8698-3681-063239AE7622}"/>
                </a:ext>
              </a:extLst>
            </p:cNvPr>
            <p:cNvSpPr/>
            <p:nvPr/>
          </p:nvSpPr>
          <p:spPr>
            <a:xfrm>
              <a:off x="642219" y="3436546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Прямоугольник: скругленные углы 130">
              <a:extLst>
                <a:ext uri="{FF2B5EF4-FFF2-40B4-BE49-F238E27FC236}">
                  <a16:creationId xmlns:a16="http://schemas.microsoft.com/office/drawing/2014/main" xmlns="" id="{05B959A0-6BEC-FAC5-D74A-38FDDEAA2E83}"/>
                </a:ext>
              </a:extLst>
            </p:cNvPr>
            <p:cNvSpPr/>
            <p:nvPr/>
          </p:nvSpPr>
          <p:spPr>
            <a:xfrm>
              <a:off x="904773" y="3439578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Прямоугольник: скругленные углы 131">
              <a:extLst>
                <a:ext uri="{FF2B5EF4-FFF2-40B4-BE49-F238E27FC236}">
                  <a16:creationId xmlns:a16="http://schemas.microsoft.com/office/drawing/2014/main" xmlns="" id="{9B2B3577-D40F-17AF-F42A-20AE5037E897}"/>
                </a:ext>
              </a:extLst>
            </p:cNvPr>
            <p:cNvSpPr/>
            <p:nvPr/>
          </p:nvSpPr>
          <p:spPr>
            <a:xfrm>
              <a:off x="1171435" y="3439577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Прямоугольник: скругленные углы 132">
              <a:extLst>
                <a:ext uri="{FF2B5EF4-FFF2-40B4-BE49-F238E27FC236}">
                  <a16:creationId xmlns:a16="http://schemas.microsoft.com/office/drawing/2014/main" xmlns="" id="{64012390-25FC-93A2-DA38-8ACFAC8E5ADC}"/>
                </a:ext>
              </a:extLst>
            </p:cNvPr>
            <p:cNvSpPr/>
            <p:nvPr/>
          </p:nvSpPr>
          <p:spPr>
            <a:xfrm>
              <a:off x="1445253" y="343745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Прямоугольник: скругленные углы 133">
              <a:extLst>
                <a:ext uri="{FF2B5EF4-FFF2-40B4-BE49-F238E27FC236}">
                  <a16:creationId xmlns:a16="http://schemas.microsoft.com/office/drawing/2014/main" xmlns="" id="{B6CC579B-DA07-4CAD-02AE-60C28776434A}"/>
                </a:ext>
              </a:extLst>
            </p:cNvPr>
            <p:cNvSpPr/>
            <p:nvPr/>
          </p:nvSpPr>
          <p:spPr>
            <a:xfrm>
              <a:off x="1711915" y="3437452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Прямоугольник: скругленные углы 134">
              <a:extLst>
                <a:ext uri="{FF2B5EF4-FFF2-40B4-BE49-F238E27FC236}">
                  <a16:creationId xmlns:a16="http://schemas.microsoft.com/office/drawing/2014/main" xmlns="" id="{979B108B-3110-6903-9042-FE3D1DF5F126}"/>
                </a:ext>
              </a:extLst>
            </p:cNvPr>
            <p:cNvSpPr/>
            <p:nvPr/>
          </p:nvSpPr>
          <p:spPr>
            <a:xfrm>
              <a:off x="1974469" y="3435404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Прямоугольник: скругленные углы 135">
              <a:extLst>
                <a:ext uri="{FF2B5EF4-FFF2-40B4-BE49-F238E27FC236}">
                  <a16:creationId xmlns:a16="http://schemas.microsoft.com/office/drawing/2014/main" xmlns="" id="{1E055EB2-2A99-E5CA-5BCA-19455E7945B7}"/>
                </a:ext>
              </a:extLst>
            </p:cNvPr>
            <p:cNvSpPr/>
            <p:nvPr/>
          </p:nvSpPr>
          <p:spPr>
            <a:xfrm>
              <a:off x="2241131" y="343540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Прямоугольник: скругленные углы 136">
              <a:extLst>
                <a:ext uri="{FF2B5EF4-FFF2-40B4-BE49-F238E27FC236}">
                  <a16:creationId xmlns:a16="http://schemas.microsoft.com/office/drawing/2014/main" xmlns="" id="{055A8F73-F831-9D1D-5987-EF98C76D91F0}"/>
                </a:ext>
              </a:extLst>
            </p:cNvPr>
            <p:cNvSpPr/>
            <p:nvPr/>
          </p:nvSpPr>
          <p:spPr>
            <a:xfrm>
              <a:off x="2520860" y="3437542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Прямоугольник: скругленные углы 137">
              <a:extLst>
                <a:ext uri="{FF2B5EF4-FFF2-40B4-BE49-F238E27FC236}">
                  <a16:creationId xmlns:a16="http://schemas.microsoft.com/office/drawing/2014/main" xmlns="" id="{7E8F7937-A1FA-CF20-B7FB-76F33ACD7AB4}"/>
                </a:ext>
              </a:extLst>
            </p:cNvPr>
            <p:cNvSpPr/>
            <p:nvPr/>
          </p:nvSpPr>
          <p:spPr>
            <a:xfrm>
              <a:off x="2787522" y="3437541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Прямоугольник: скругленные углы 138">
              <a:extLst>
                <a:ext uri="{FF2B5EF4-FFF2-40B4-BE49-F238E27FC236}">
                  <a16:creationId xmlns:a16="http://schemas.microsoft.com/office/drawing/2014/main" xmlns="" id="{BAA260C3-D1AE-0423-1D2B-C79E0D50873C}"/>
                </a:ext>
              </a:extLst>
            </p:cNvPr>
            <p:cNvSpPr/>
            <p:nvPr/>
          </p:nvSpPr>
          <p:spPr>
            <a:xfrm>
              <a:off x="3050076" y="3435493"/>
              <a:ext cx="156976" cy="509523"/>
            </a:xfrm>
            <a:prstGeom prst="roundRect">
              <a:avLst>
                <a:gd name="adj" fmla="val 5000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9" name="Рисунок 5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06086" y="3815004"/>
            <a:ext cx="152413" cy="5060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772748" y="3815004"/>
            <a:ext cx="152413" cy="506012"/>
          </a:xfrm>
          <a:prstGeom prst="rect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39410" y="3819530"/>
            <a:ext cx="152413" cy="506012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97401" y="3815004"/>
            <a:ext cx="152413" cy="506012"/>
          </a:xfrm>
          <a:prstGeom prst="rect">
            <a:avLst/>
          </a:prstGeom>
        </p:spPr>
      </p:pic>
      <p:sp>
        <p:nvSpPr>
          <p:cNvPr id="63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7571219" y="3811493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7837881" y="3819530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8094354" y="3819530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8367097" y="3819530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8654860" y="3811489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8913488" y="3811490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Прямоугольник: скругленные углы 128">
            <a:extLst>
              <a:ext uri="{FF2B5EF4-FFF2-40B4-BE49-F238E27FC236}">
                <a16:creationId xmlns:a16="http://schemas.microsoft.com/office/drawing/2014/main" xmlns="" id="{80979E53-2B74-9FC4-6E40-3F0E23297DE3}"/>
              </a:ext>
            </a:extLst>
          </p:cNvPr>
          <p:cNvSpPr/>
          <p:nvPr/>
        </p:nvSpPr>
        <p:spPr>
          <a:xfrm>
            <a:off x="9178475" y="3811489"/>
            <a:ext cx="156976" cy="509523"/>
          </a:xfrm>
          <a:prstGeom prst="roundRect">
            <a:avLst>
              <a:gd name="adj" fmla="val 50000"/>
            </a:avLst>
          </a:prstGeom>
          <a:solidFill>
            <a:srgbClr val="BBBB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649657" y="1452880"/>
            <a:ext cx="230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307 074,9 тыс.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645885" y="2640950"/>
            <a:ext cx="2312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311 285,5 тыс.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645886" y="3800593"/>
            <a:ext cx="22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4 210,6 тыс.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85" y="3389209"/>
            <a:ext cx="2955463" cy="295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утвержденных параметров бюджета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Блок-схема: магнитный диск 73"/>
          <p:cNvSpPr/>
          <p:nvPr/>
        </p:nvSpPr>
        <p:spPr>
          <a:xfrm>
            <a:off x="838200" y="5101911"/>
            <a:ext cx="2377440" cy="1209040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 </a:t>
            </a:r>
          </a:p>
          <a:p>
            <a:pPr algn="ctr"/>
            <a:r>
              <a:rPr lang="ru-RU" dirty="0" smtClean="0"/>
              <a:t>3 775,5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1150620" y="1134224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 утвержденные параметры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Блок-схема: магнитный диск 78"/>
          <p:cNvSpPr/>
          <p:nvPr/>
        </p:nvSpPr>
        <p:spPr>
          <a:xfrm>
            <a:off x="838200" y="2182809"/>
            <a:ext cx="2377440" cy="1209040"/>
          </a:xfrm>
          <a:prstGeom prst="flowChartMagneticDisk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br>
              <a:rPr lang="ru-RU" dirty="0" smtClean="0"/>
            </a:br>
            <a:r>
              <a:rPr lang="ru-RU" dirty="0" smtClean="0"/>
              <a:t>291 255,9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0" name="Блок-схема: магнитный диск 79"/>
          <p:cNvSpPr/>
          <p:nvPr/>
        </p:nvSpPr>
        <p:spPr>
          <a:xfrm>
            <a:off x="838200" y="3642360"/>
            <a:ext cx="2377440" cy="1209040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br>
              <a:rPr lang="ru-RU" dirty="0" smtClean="0"/>
            </a:br>
            <a:r>
              <a:rPr lang="ru-RU" dirty="0" smtClean="0"/>
              <a:t> 295 031,4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3" name="Блок-схема: магнитный диск 82"/>
          <p:cNvSpPr/>
          <p:nvPr/>
        </p:nvSpPr>
        <p:spPr>
          <a:xfrm>
            <a:off x="8976360" y="5101911"/>
            <a:ext cx="2377440" cy="1209040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 </a:t>
            </a:r>
          </a:p>
          <a:p>
            <a:pPr algn="ctr"/>
            <a:r>
              <a:rPr lang="ru-RU" dirty="0" smtClean="0"/>
              <a:t>11 227,6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4" name="Блок-схема: магнитный диск 83"/>
          <p:cNvSpPr/>
          <p:nvPr/>
        </p:nvSpPr>
        <p:spPr>
          <a:xfrm>
            <a:off x="8976360" y="2182809"/>
            <a:ext cx="2377440" cy="1209040"/>
          </a:xfrm>
          <a:prstGeom prst="flowChartMagneticDisk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br>
              <a:rPr lang="ru-RU" dirty="0" smtClean="0"/>
            </a:br>
            <a:r>
              <a:rPr lang="ru-RU" dirty="0" smtClean="0"/>
              <a:t>300 562,2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5" name="Блок-схема: магнитный диск 84"/>
          <p:cNvSpPr/>
          <p:nvPr/>
        </p:nvSpPr>
        <p:spPr>
          <a:xfrm>
            <a:off x="8976360" y="3642360"/>
            <a:ext cx="2377440" cy="1209040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br>
              <a:rPr lang="ru-RU" dirty="0" smtClean="0"/>
            </a:br>
            <a:r>
              <a:rPr lang="ru-RU" dirty="0" smtClean="0"/>
              <a:t>311 789,8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7" name="Стрелка вправо 86"/>
          <p:cNvSpPr/>
          <p:nvPr/>
        </p:nvSpPr>
        <p:spPr>
          <a:xfrm rot="21231747">
            <a:off x="3982719" y="2492689"/>
            <a:ext cx="4226560" cy="589280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+ 9 306,3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8" name="Стрелка вправо 87"/>
          <p:cNvSpPr/>
          <p:nvPr/>
        </p:nvSpPr>
        <p:spPr>
          <a:xfrm rot="21231747">
            <a:off x="3982718" y="3825975"/>
            <a:ext cx="4226560" cy="58928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+ 16 758,4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89" name="Стрелка вправо 88"/>
          <p:cNvSpPr/>
          <p:nvPr/>
        </p:nvSpPr>
        <p:spPr>
          <a:xfrm rot="21231747">
            <a:off x="4023360" y="5326166"/>
            <a:ext cx="4226560" cy="58928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+7 452,1 </a:t>
            </a:r>
            <a:r>
              <a:rPr lang="ru-RU" dirty="0" err="1" smtClean="0"/>
              <a:t>тр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9288780" y="113443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Уточненные параметры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219700" y="125947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изменения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9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386218653"/>
              </p:ext>
            </p:extLst>
          </p:nvPr>
        </p:nvGraphicFramePr>
        <p:xfrm>
          <a:off x="502057" y="1326359"/>
          <a:ext cx="9816861" cy="5020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Стрелка вправо 15"/>
          <p:cNvSpPr/>
          <p:nvPr/>
        </p:nvSpPr>
        <p:spPr>
          <a:xfrm rot="20447257">
            <a:off x="5008880" y="4927600"/>
            <a:ext cx="1137920" cy="477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+ 4 276,1</a:t>
            </a:r>
            <a:endParaRPr lang="ru-RU" dirty="0"/>
          </a:p>
        </p:txBody>
      </p:sp>
      <p:sp>
        <p:nvSpPr>
          <p:cNvPr id="3" name="Равно 2"/>
          <p:cNvSpPr/>
          <p:nvPr/>
        </p:nvSpPr>
        <p:spPr>
          <a:xfrm>
            <a:off x="7792720" y="3698240"/>
            <a:ext cx="701040" cy="406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9306560" y="223520"/>
            <a:ext cx="2550160" cy="2225040"/>
          </a:xfrm>
          <a:prstGeom prst="teardro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Исполнено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307 074,9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102,2%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0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96596644"/>
              </p:ext>
            </p:extLst>
          </p:nvPr>
        </p:nvGraphicFramePr>
        <p:xfrm>
          <a:off x="528896" y="883920"/>
          <a:ext cx="11368464" cy="605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87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59521887"/>
              </p:ext>
            </p:extLst>
          </p:nvPr>
        </p:nvGraphicFramePr>
        <p:xfrm>
          <a:off x="0" y="1259840"/>
          <a:ext cx="5283200" cy="491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01183608"/>
              </p:ext>
            </p:extLst>
          </p:nvPr>
        </p:nvGraphicFramePr>
        <p:xfrm>
          <a:off x="5059680" y="1280160"/>
          <a:ext cx="5374640" cy="4795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599856473"/>
              </p:ext>
            </p:extLst>
          </p:nvPr>
        </p:nvGraphicFramePr>
        <p:xfrm>
          <a:off x="9357360" y="365125"/>
          <a:ext cx="2316480" cy="278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739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51097934"/>
              </p:ext>
            </p:extLst>
          </p:nvPr>
        </p:nvGraphicFramePr>
        <p:xfrm>
          <a:off x="0" y="650240"/>
          <a:ext cx="11785600" cy="605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трелка вправо 3"/>
          <p:cNvSpPr/>
          <p:nvPr/>
        </p:nvSpPr>
        <p:spPr>
          <a:xfrm rot="20367458">
            <a:off x="1290320" y="4145280"/>
            <a:ext cx="130048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+164,1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 rot="794881">
            <a:off x="3972560" y="5029749"/>
            <a:ext cx="130048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-985,6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794881">
            <a:off x="6695439" y="4984992"/>
            <a:ext cx="130048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-386,8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 rot="20367458">
            <a:off x="9570720" y="4914289"/>
            <a:ext cx="130048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+79,2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4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876505704"/>
              </p:ext>
            </p:extLst>
          </p:nvPr>
        </p:nvGraphicFramePr>
        <p:xfrm>
          <a:off x="300625" y="1315233"/>
          <a:ext cx="11396794" cy="482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9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32151689"/>
              </p:ext>
            </p:extLst>
          </p:nvPr>
        </p:nvGraphicFramePr>
        <p:xfrm>
          <a:off x="532537" y="883920"/>
          <a:ext cx="9993223" cy="597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79633675"/>
              </p:ext>
            </p:extLst>
          </p:nvPr>
        </p:nvGraphicFramePr>
        <p:xfrm>
          <a:off x="5049520" y="436245"/>
          <a:ext cx="4521200" cy="2419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Капля 8"/>
          <p:cNvSpPr/>
          <p:nvPr/>
        </p:nvSpPr>
        <p:spPr>
          <a:xfrm>
            <a:off x="9306560" y="223520"/>
            <a:ext cx="2550160" cy="2225040"/>
          </a:xfrm>
          <a:prstGeom prst="teardro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Исполнено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311 285,5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99,8%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3145</TotalTime>
  <Words>325</Words>
  <Application>Microsoft Office PowerPoint</Application>
  <PresentationFormat>Широкоэкранный</PresentationFormat>
  <Paragraphs>158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 3</vt:lpstr>
      <vt:lpstr>Тема Office</vt:lpstr>
      <vt:lpstr>Отчет</vt:lpstr>
      <vt:lpstr>Основные показатели</vt:lpstr>
      <vt:lpstr>Изменение утвержденных параметров бюджета</vt:lpstr>
      <vt:lpstr>Доходы бюджета</vt:lpstr>
      <vt:lpstr>Динамика доходов бюджета</vt:lpstr>
      <vt:lpstr>Налоговые доходы</vt:lpstr>
      <vt:lpstr>Неналоговые доходы</vt:lpstr>
      <vt:lpstr>Безвозмездные поступления</vt:lpstr>
      <vt:lpstr>Расходы бюджета</vt:lpstr>
      <vt:lpstr>Структура расходов</vt:lpstr>
      <vt:lpstr>Муниципальные программы</vt:lpstr>
      <vt:lpstr>Дефицит бюджета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</dc:title>
  <dc:creator>Stozhkova</dc:creator>
  <cp:lastModifiedBy>Ольга Волгина</cp:lastModifiedBy>
  <cp:revision>140</cp:revision>
  <cp:lastPrinted>2021-05-17T10:53:44Z</cp:lastPrinted>
  <dcterms:created xsi:type="dcterms:W3CDTF">2018-03-12T05:19:13Z</dcterms:created>
  <dcterms:modified xsi:type="dcterms:W3CDTF">2024-05-30T09:45:20Z</dcterms:modified>
</cp:coreProperties>
</file>