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Montserrat Light Italics" panose="020B0604020202020204" charset="-52"/>
      <p:regular r:id="rId14"/>
    </p:embeddedFont>
    <p:embeddedFont>
      <p:font typeface="Crimson Roman Bold Italics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 Bold" panose="020B0604020202020204" charset="0"/>
      <p:regular r:id="rId20"/>
    </p:embeddedFont>
    <p:embeddedFont>
      <p:font typeface="Roboto Bold Italics" panose="020B0604020202020204" charset="0"/>
      <p:regular r:id="rId21"/>
    </p:embeddedFont>
    <p:embeddedFont>
      <p:font typeface="Crimson Roman" panose="020B0604020202020204" charset="0"/>
      <p:regular r:id="rId22"/>
    </p:embeddedFont>
    <p:embeddedFont>
      <p:font typeface="Montserrat" panose="020B0604020202020204" charset="-52"/>
      <p:regular r:id="rId23"/>
    </p:embeddedFont>
    <p:embeddedFont>
      <p:font typeface="Roboto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8688" b="13033"/>
          <a:stretch>
            <a:fillRect/>
          </a:stretch>
        </p:blipFill>
        <p:spPr>
          <a:xfrm>
            <a:off x="0" y="4437725"/>
            <a:ext cx="18288000" cy="58492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8160" y="526780"/>
            <a:ext cx="13177446" cy="1702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65"/>
              </a:lnSpc>
              <a:spcBef>
                <a:spcPct val="0"/>
              </a:spcBef>
            </a:pPr>
            <a:r>
              <a:rPr lang="en-US" sz="9617">
                <a:solidFill>
                  <a:srgbClr val="FFFFFF"/>
                </a:solidFill>
                <a:latin typeface="Montserrat Light Italics"/>
              </a:rPr>
              <a:t>Гаражная амнистия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62634" y="3011892"/>
            <a:ext cx="11251416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Montserrat Light Italics"/>
              </a:rPr>
              <a:t>Федеральный закон от 05.04.2021 № 79-ФЗ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5926720"/>
            <a:ext cx="5296839" cy="33315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84865" y="3582795"/>
            <a:ext cx="4464429" cy="333158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1614" y="505029"/>
            <a:ext cx="17966386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ru-RU" sz="2999" dirty="0" smtClean="0">
                <a:solidFill>
                  <a:srgbClr val="FFFFFF"/>
                </a:solidFill>
                <a:latin typeface="Roboto Bold"/>
              </a:rPr>
              <a:t>Предварительное </a:t>
            </a:r>
            <a:r>
              <a:rPr lang="ru-RU" sz="2999" dirty="0" smtClean="0">
                <a:solidFill>
                  <a:srgbClr val="FFFFFF"/>
                </a:solidFill>
                <a:latin typeface="Roboto Bold"/>
              </a:rPr>
              <a:t>согласование предоставления земельного участка</a:t>
            </a:r>
            <a:endParaRPr lang="ru-RU" sz="2999" dirty="0" smtClean="0">
              <a:solidFill>
                <a:srgbClr val="FFFFFF"/>
              </a:solidFill>
              <a:latin typeface="Roboto Bold"/>
            </a:endParaRPr>
          </a:p>
          <a:p>
            <a:pPr algn="ctr">
              <a:lnSpc>
                <a:spcPts val="4799"/>
              </a:lnSpc>
            </a:pPr>
            <a:r>
              <a:rPr lang="ru-RU" sz="2999" dirty="0" smtClean="0">
                <a:solidFill>
                  <a:srgbClr val="FFFFFF"/>
                </a:solidFill>
                <a:latin typeface="Roboto Bold"/>
              </a:rPr>
              <a:t>включает себя подготовку схемы расположения земельного участка на кадастровом плане территории под гаражом</a:t>
            </a:r>
          </a:p>
          <a:p>
            <a:pPr algn="ctr">
              <a:lnSpc>
                <a:spcPts val="4799"/>
              </a:lnSpc>
            </a:pPr>
            <a:endParaRPr lang="en-US" sz="2999" dirty="0">
              <a:solidFill>
                <a:srgbClr val="FFFFFF"/>
              </a:solidFill>
              <a:latin typeface="Roboto Bold"/>
            </a:endParaRPr>
          </a:p>
          <a:p>
            <a:pPr>
              <a:lnSpc>
                <a:spcPts val="4799"/>
              </a:lnSpc>
              <a:spcBef>
                <a:spcPct val="0"/>
              </a:spcBef>
            </a:pPr>
            <a:endParaRPr lang="en-US" sz="2999" dirty="0">
              <a:solidFill>
                <a:srgbClr val="FFFFFF"/>
              </a:solidFill>
              <a:latin typeface="Roboto Bold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71" y="2781300"/>
            <a:ext cx="4309872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5016" y="388199"/>
            <a:ext cx="17532984" cy="5039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1"/>
              </a:lnSpc>
            </a:pPr>
            <a:r>
              <a:rPr lang="en-US" sz="35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569" dirty="0" err="1">
                <a:solidFill>
                  <a:srgbClr val="FFFFFF"/>
                </a:solidFill>
                <a:latin typeface="Roboto Bold"/>
              </a:rPr>
              <a:t>Государственная</a:t>
            </a:r>
            <a:r>
              <a:rPr lang="en-US" sz="35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569" dirty="0" err="1">
                <a:solidFill>
                  <a:srgbClr val="FFFFFF"/>
                </a:solidFill>
                <a:latin typeface="Roboto Bold"/>
              </a:rPr>
              <a:t>регистрация</a:t>
            </a:r>
            <a:r>
              <a:rPr lang="en-US" sz="35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569" dirty="0" err="1">
                <a:solidFill>
                  <a:srgbClr val="FFFFFF"/>
                </a:solidFill>
                <a:latin typeface="Roboto Bold"/>
              </a:rPr>
              <a:t>права</a:t>
            </a:r>
            <a:r>
              <a:rPr lang="en-US" sz="35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569" dirty="0" err="1">
                <a:solidFill>
                  <a:srgbClr val="FFFFFF"/>
                </a:solidFill>
                <a:latin typeface="Roboto Bold"/>
              </a:rPr>
              <a:t>собственности</a:t>
            </a:r>
            <a:r>
              <a:rPr lang="en-US" sz="35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569" dirty="0" err="1">
                <a:solidFill>
                  <a:srgbClr val="FFFFFF"/>
                </a:solidFill>
                <a:latin typeface="Roboto Bold"/>
              </a:rPr>
              <a:t>на</a:t>
            </a:r>
            <a:r>
              <a:rPr lang="en-US" sz="35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569" dirty="0" err="1">
                <a:solidFill>
                  <a:srgbClr val="FFFFFF"/>
                </a:solidFill>
                <a:latin typeface="Roboto Bold"/>
              </a:rPr>
              <a:t>земельный</a:t>
            </a:r>
            <a:r>
              <a:rPr lang="en-US" sz="35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569" dirty="0" err="1">
                <a:solidFill>
                  <a:srgbClr val="FFFFFF"/>
                </a:solidFill>
                <a:latin typeface="Roboto Bold"/>
              </a:rPr>
              <a:t>участок</a:t>
            </a:r>
            <a:r>
              <a:rPr lang="en-US" sz="3569" dirty="0">
                <a:solidFill>
                  <a:srgbClr val="FFFFFF"/>
                </a:solidFill>
                <a:latin typeface="Roboto Bold"/>
              </a:rPr>
              <a:t>, </a:t>
            </a:r>
          </a:p>
          <a:p>
            <a:pPr algn="ctr">
              <a:lnSpc>
                <a:spcPts val="5551"/>
              </a:lnSpc>
              <a:spcBef>
                <a:spcPct val="0"/>
              </a:spcBef>
            </a:pPr>
            <a:r>
              <a:rPr lang="en-US" sz="3569" dirty="0" err="1">
                <a:solidFill>
                  <a:srgbClr val="FFFFFF"/>
                </a:solidFill>
                <a:latin typeface="Roboto Bold"/>
              </a:rPr>
              <a:t>на</a:t>
            </a:r>
            <a:r>
              <a:rPr lang="en-US" sz="35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569" dirty="0" err="1">
                <a:solidFill>
                  <a:srgbClr val="FFFFFF"/>
                </a:solidFill>
                <a:latin typeface="Roboto Bold"/>
              </a:rPr>
              <a:t>котором</a:t>
            </a:r>
            <a:r>
              <a:rPr lang="en-US" sz="35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569" dirty="0" err="1">
                <a:solidFill>
                  <a:srgbClr val="FFFFFF"/>
                </a:solidFill>
                <a:latin typeface="Roboto Bold"/>
              </a:rPr>
              <a:t>расположен</a:t>
            </a:r>
            <a:r>
              <a:rPr lang="en-US" sz="35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569" dirty="0" err="1">
                <a:solidFill>
                  <a:srgbClr val="FFFFFF"/>
                </a:solidFill>
                <a:latin typeface="Roboto Bold"/>
              </a:rPr>
              <a:t>гараж</a:t>
            </a:r>
            <a:r>
              <a:rPr lang="en-US" sz="35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ru-RU" sz="3469" dirty="0" smtClean="0">
                <a:solidFill>
                  <a:srgbClr val="FFFFFF"/>
                </a:solidFill>
                <a:latin typeface="Roboto Bold"/>
              </a:rPr>
              <a:t>проводится</a:t>
            </a:r>
            <a:r>
              <a:rPr lang="en-US" sz="3469" dirty="0" smtClean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одновременно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с </a:t>
            </a:r>
          </a:p>
          <a:p>
            <a:pPr algn="ctr">
              <a:lnSpc>
                <a:spcPts val="5551"/>
              </a:lnSpc>
              <a:spcBef>
                <a:spcPct val="0"/>
              </a:spcBef>
            </a:pP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государственным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кадастровым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учетом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такого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гаража</a:t>
            </a:r>
            <a:endParaRPr lang="en-US" sz="3469" dirty="0">
              <a:solidFill>
                <a:srgbClr val="FFFFFF"/>
              </a:solidFill>
              <a:latin typeface="Roboto Bold"/>
            </a:endParaRPr>
          </a:p>
          <a:p>
            <a:pPr algn="ctr">
              <a:lnSpc>
                <a:spcPts val="5551"/>
              </a:lnSpc>
              <a:spcBef>
                <a:spcPct val="0"/>
              </a:spcBef>
            </a:pPr>
            <a:r>
              <a:rPr lang="en-US" sz="3469" dirty="0">
                <a:solidFill>
                  <a:srgbClr val="FFFFFF"/>
                </a:solidFill>
                <a:latin typeface="Roboto Bold"/>
              </a:rPr>
              <a:t>(в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случае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,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если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ранее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его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государственный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кадастровый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учет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не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endParaRPr lang="ru-RU" sz="3469" dirty="0" smtClean="0">
              <a:solidFill>
                <a:srgbClr val="FFFFFF"/>
              </a:solidFill>
              <a:latin typeface="Roboto Bold"/>
            </a:endParaRPr>
          </a:p>
          <a:p>
            <a:pPr algn="ctr">
              <a:lnSpc>
                <a:spcPts val="5551"/>
              </a:lnSpc>
              <a:spcBef>
                <a:spcPct val="0"/>
              </a:spcBef>
            </a:pPr>
            <a:r>
              <a:rPr lang="en-US" sz="3469" dirty="0" err="1" smtClean="0">
                <a:solidFill>
                  <a:srgbClr val="FFFFFF"/>
                </a:solidFill>
                <a:latin typeface="Roboto Bold"/>
              </a:rPr>
              <a:t>был</a:t>
            </a:r>
            <a:r>
              <a:rPr lang="en-US" sz="3469" dirty="0" smtClean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осуществлен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) </a:t>
            </a:r>
            <a:r>
              <a:rPr lang="ru-RU" sz="3469" dirty="0">
                <a:solidFill>
                  <a:srgbClr val="FFFFFF"/>
                </a:solidFill>
                <a:latin typeface="Roboto Bold"/>
              </a:rPr>
              <a:t>и государственной регистрацией </a:t>
            </a:r>
            <a:r>
              <a:rPr lang="ru-RU" sz="3469" dirty="0" smtClean="0">
                <a:solidFill>
                  <a:srgbClr val="FFFFFF"/>
                </a:solidFill>
                <a:latin typeface="Roboto Bold"/>
              </a:rPr>
              <a:t>права</a:t>
            </a:r>
          </a:p>
          <a:p>
            <a:pPr algn="ctr">
              <a:lnSpc>
                <a:spcPts val="5551"/>
              </a:lnSpc>
              <a:spcBef>
                <a:spcPct val="0"/>
              </a:spcBef>
            </a:pPr>
            <a:r>
              <a:rPr lang="ru-RU" sz="3469" dirty="0" smtClean="0">
                <a:solidFill>
                  <a:srgbClr val="FFFFFF"/>
                </a:solidFill>
                <a:latin typeface="Roboto Bold"/>
              </a:rPr>
              <a:t> </a:t>
            </a:r>
            <a:r>
              <a:rPr lang="ru-RU" sz="3469" dirty="0">
                <a:solidFill>
                  <a:srgbClr val="FFFFFF"/>
                </a:solidFill>
                <a:latin typeface="Roboto Bold"/>
              </a:rPr>
              <a:t>собственности </a:t>
            </a:r>
            <a:r>
              <a:rPr lang="ru-RU" sz="3469" dirty="0" smtClean="0">
                <a:solidFill>
                  <a:srgbClr val="FFFFFF"/>
                </a:solidFill>
                <a:latin typeface="Roboto Bold"/>
              </a:rPr>
              <a:t>на </a:t>
            </a:r>
            <a:r>
              <a:rPr lang="ru-RU" sz="3469" dirty="0">
                <a:solidFill>
                  <a:srgbClr val="FFFFFF"/>
                </a:solidFill>
                <a:latin typeface="Roboto Bold"/>
              </a:rPr>
              <a:t>гараж</a:t>
            </a:r>
            <a:endParaRPr lang="en-US" sz="3469" dirty="0">
              <a:solidFill>
                <a:srgbClr val="FFFFFF"/>
              </a:solidFill>
              <a:latin typeface="Roboto Bold"/>
            </a:endParaRPr>
          </a:p>
          <a:p>
            <a:pPr algn="just">
              <a:lnSpc>
                <a:spcPts val="5551"/>
              </a:lnSpc>
              <a:spcBef>
                <a:spcPct val="0"/>
              </a:spcBef>
            </a:pPr>
            <a:endParaRPr lang="en-US" sz="3469" dirty="0">
              <a:solidFill>
                <a:srgbClr val="FFFFFF"/>
              </a:solidFill>
              <a:latin typeface="Roboto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7800" y="5295899"/>
            <a:ext cx="5952422" cy="4462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48775"/>
            <a:ext cx="16230600" cy="9525"/>
          </a:xfrm>
          <a:prstGeom prst="rect">
            <a:avLst/>
          </a:prstGeom>
          <a:solidFill>
            <a:srgbClr val="F6F6F6"/>
          </a:solidFill>
        </p:spPr>
      </p:sp>
      <p:sp>
        <p:nvSpPr>
          <p:cNvPr id="3" name="TextBox 3"/>
          <p:cNvSpPr txBox="1"/>
          <p:nvPr/>
        </p:nvSpPr>
        <p:spPr>
          <a:xfrm>
            <a:off x="3037948" y="5141758"/>
            <a:ext cx="12459699" cy="95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277">
                <a:solidFill>
                  <a:srgbClr val="F6F6F6"/>
                </a:solidFill>
                <a:latin typeface="Montserrat"/>
              </a:rPr>
              <a:t>СПАСИБО ЗА ВНИМАНИЕ!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34636" y="0"/>
            <a:ext cx="18288000" cy="3686740"/>
            <a:chOff x="0" y="0"/>
            <a:chExt cx="4589780" cy="4578350"/>
          </a:xfrm>
        </p:grpSpPr>
        <p:sp>
          <p:nvSpPr>
            <p:cNvPr id="5" name="Freeform 5"/>
            <p:cNvSpPr/>
            <p:nvPr/>
          </p:nvSpPr>
          <p:spPr>
            <a:xfrm>
              <a:off x="1458890" y="272623"/>
              <a:ext cx="15188441" cy="3045301"/>
            </a:xfrm>
            <a:custGeom>
              <a:avLst/>
              <a:gdLst/>
              <a:ahLst/>
              <a:cxnLst/>
              <a:rect l="l" t="t" r="r" b="b"/>
              <a:pathLst>
                <a:path w="15188441" h="3045301">
                  <a:moveTo>
                    <a:pt x="129901" y="181749"/>
                  </a:moveTo>
                  <a:lnTo>
                    <a:pt x="129901" y="151457"/>
                  </a:lnTo>
                  <a:cubicBezTo>
                    <a:pt x="294775" y="151457"/>
                    <a:pt x="429673" y="124195"/>
                    <a:pt x="429673" y="90874"/>
                  </a:cubicBezTo>
                  <a:cubicBezTo>
                    <a:pt x="429673" y="57554"/>
                    <a:pt x="294775" y="30292"/>
                    <a:pt x="129901" y="30292"/>
                  </a:cubicBezTo>
                  <a:lnTo>
                    <a:pt x="129901" y="0"/>
                  </a:lnTo>
                  <a:cubicBezTo>
                    <a:pt x="379711" y="0"/>
                    <a:pt x="579559" y="40389"/>
                    <a:pt x="579559" y="90874"/>
                  </a:cubicBezTo>
                  <a:cubicBezTo>
                    <a:pt x="579559" y="141360"/>
                    <a:pt x="379711" y="181749"/>
                    <a:pt x="129901" y="181749"/>
                  </a:cubicBezTo>
                  <a:close/>
                  <a:moveTo>
                    <a:pt x="7993916" y="105010"/>
                  </a:moveTo>
                  <a:lnTo>
                    <a:pt x="7993916" y="74719"/>
                  </a:lnTo>
                  <a:lnTo>
                    <a:pt x="7094600" y="74719"/>
                  </a:lnTo>
                  <a:lnTo>
                    <a:pt x="7094600" y="105010"/>
                  </a:lnTo>
                  <a:lnTo>
                    <a:pt x="7993916" y="105010"/>
                  </a:lnTo>
                  <a:close/>
                  <a:moveTo>
                    <a:pt x="7544258" y="3045301"/>
                  </a:moveTo>
                  <a:cubicBezTo>
                    <a:pt x="7794068" y="3045301"/>
                    <a:pt x="7993916" y="3004912"/>
                    <a:pt x="7993916" y="2954427"/>
                  </a:cubicBezTo>
                  <a:lnTo>
                    <a:pt x="7844030" y="2954427"/>
                  </a:lnTo>
                  <a:cubicBezTo>
                    <a:pt x="7844030" y="2987747"/>
                    <a:pt x="7709133" y="3015009"/>
                    <a:pt x="7544258" y="3015009"/>
                  </a:cubicBezTo>
                  <a:cubicBezTo>
                    <a:pt x="7379384" y="3015009"/>
                    <a:pt x="7244487" y="2987747"/>
                    <a:pt x="7244487" y="2954427"/>
                  </a:cubicBezTo>
                  <a:lnTo>
                    <a:pt x="7094600" y="2954427"/>
                  </a:lnTo>
                  <a:cubicBezTo>
                    <a:pt x="7094600" y="3003903"/>
                    <a:pt x="7294449" y="3045301"/>
                    <a:pt x="7544258" y="3045301"/>
                  </a:cubicBezTo>
                  <a:close/>
                  <a:moveTo>
                    <a:pt x="3722167" y="2270849"/>
                  </a:moveTo>
                  <a:cubicBezTo>
                    <a:pt x="3722167" y="2321335"/>
                    <a:pt x="3922015" y="2361724"/>
                    <a:pt x="4171825" y="2361724"/>
                  </a:cubicBezTo>
                  <a:lnTo>
                    <a:pt x="4171825" y="2331432"/>
                  </a:lnTo>
                  <a:cubicBezTo>
                    <a:pt x="4006950" y="2331432"/>
                    <a:pt x="3872053" y="2304170"/>
                    <a:pt x="3872053" y="2270849"/>
                  </a:cubicBezTo>
                  <a:cubicBezTo>
                    <a:pt x="3872053" y="2237529"/>
                    <a:pt x="4006950" y="2210266"/>
                    <a:pt x="4171825" y="2210266"/>
                  </a:cubicBezTo>
                  <a:lnTo>
                    <a:pt x="4171825" y="2179975"/>
                  </a:lnTo>
                  <a:cubicBezTo>
                    <a:pt x="3927011" y="2179975"/>
                    <a:pt x="3722167" y="2221373"/>
                    <a:pt x="3722167" y="2270849"/>
                  </a:cubicBezTo>
                  <a:close/>
                  <a:moveTo>
                    <a:pt x="634517" y="1617564"/>
                  </a:moveTo>
                  <a:lnTo>
                    <a:pt x="739437" y="1595350"/>
                  </a:lnTo>
                  <a:lnTo>
                    <a:pt x="104920" y="1467116"/>
                  </a:lnTo>
                  <a:lnTo>
                    <a:pt x="0" y="1488320"/>
                  </a:lnTo>
                  <a:lnTo>
                    <a:pt x="634517" y="1617564"/>
                  </a:lnTo>
                  <a:close/>
                  <a:moveTo>
                    <a:pt x="15188441" y="837054"/>
                  </a:moveTo>
                  <a:lnTo>
                    <a:pt x="15188441" y="806762"/>
                  </a:lnTo>
                  <a:lnTo>
                    <a:pt x="14289126" y="806762"/>
                  </a:lnTo>
                  <a:lnTo>
                    <a:pt x="14289126" y="837054"/>
                  </a:lnTo>
                  <a:lnTo>
                    <a:pt x="15188441" y="837054"/>
                  </a:lnTo>
                  <a:close/>
                  <a:moveTo>
                    <a:pt x="14513955" y="1547893"/>
                  </a:moveTo>
                  <a:cubicBezTo>
                    <a:pt x="14513955" y="1598379"/>
                    <a:pt x="14713803" y="1638768"/>
                    <a:pt x="14963613" y="1638768"/>
                  </a:cubicBezTo>
                  <a:lnTo>
                    <a:pt x="14963613" y="1608476"/>
                  </a:lnTo>
                  <a:cubicBezTo>
                    <a:pt x="14798738" y="1608476"/>
                    <a:pt x="14663841" y="1581214"/>
                    <a:pt x="14663841" y="1547893"/>
                  </a:cubicBezTo>
                  <a:cubicBezTo>
                    <a:pt x="14663841" y="1514573"/>
                    <a:pt x="14798738" y="1487310"/>
                    <a:pt x="14963613" y="1487310"/>
                  </a:cubicBezTo>
                  <a:lnTo>
                    <a:pt x="14963613" y="1457019"/>
                  </a:lnTo>
                  <a:cubicBezTo>
                    <a:pt x="14718797" y="1457019"/>
                    <a:pt x="14513955" y="1497408"/>
                    <a:pt x="14513955" y="1547893"/>
                  </a:cubicBezTo>
                  <a:close/>
                  <a:moveTo>
                    <a:pt x="7759095" y="818879"/>
                  </a:moveTo>
                  <a:cubicBezTo>
                    <a:pt x="7759095" y="768393"/>
                    <a:pt x="7559247" y="728005"/>
                    <a:pt x="7309437" y="728005"/>
                  </a:cubicBezTo>
                  <a:lnTo>
                    <a:pt x="7309437" y="758296"/>
                  </a:lnTo>
                  <a:cubicBezTo>
                    <a:pt x="7474311" y="758296"/>
                    <a:pt x="7609209" y="785558"/>
                    <a:pt x="7609209" y="818879"/>
                  </a:cubicBezTo>
                  <a:cubicBezTo>
                    <a:pt x="7609209" y="852200"/>
                    <a:pt x="7474311" y="879462"/>
                    <a:pt x="7309437" y="879462"/>
                  </a:cubicBezTo>
                  <a:lnTo>
                    <a:pt x="7309437" y="909753"/>
                  </a:lnTo>
                  <a:cubicBezTo>
                    <a:pt x="7559247" y="909753"/>
                    <a:pt x="7759095" y="868355"/>
                    <a:pt x="7759095" y="818879"/>
                  </a:cubicBezTo>
                  <a:close/>
                  <a:moveTo>
                    <a:pt x="4016943" y="725985"/>
                  </a:moveTo>
                  <a:lnTo>
                    <a:pt x="3867057" y="725985"/>
                  </a:lnTo>
                  <a:lnTo>
                    <a:pt x="3867057" y="907734"/>
                  </a:lnTo>
                  <a:lnTo>
                    <a:pt x="4016943" y="907734"/>
                  </a:lnTo>
                  <a:lnTo>
                    <a:pt x="4016943" y="725985"/>
                  </a:lnTo>
                  <a:close/>
                  <a:moveTo>
                    <a:pt x="7988920" y="1560010"/>
                  </a:moveTo>
                  <a:lnTo>
                    <a:pt x="7988920" y="1529719"/>
                  </a:lnTo>
                  <a:lnTo>
                    <a:pt x="7089604" y="1529719"/>
                  </a:lnTo>
                  <a:lnTo>
                    <a:pt x="7089604" y="1560010"/>
                  </a:lnTo>
                  <a:lnTo>
                    <a:pt x="7988920" y="1560010"/>
                  </a:lnTo>
                  <a:close/>
                  <a:moveTo>
                    <a:pt x="15188441" y="3012990"/>
                  </a:moveTo>
                  <a:lnTo>
                    <a:pt x="15188441" y="2982698"/>
                  </a:lnTo>
                  <a:lnTo>
                    <a:pt x="14289126" y="2982698"/>
                  </a:lnTo>
                  <a:lnTo>
                    <a:pt x="14289126" y="3012990"/>
                  </a:lnTo>
                  <a:lnTo>
                    <a:pt x="15188441" y="3012990"/>
                  </a:lnTo>
                  <a:close/>
                </a:path>
              </a:pathLst>
            </a:custGeom>
            <a:solidFill>
              <a:srgbClr val="02DBC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348973" y="272623"/>
              <a:ext cx="15218418" cy="3089728"/>
            </a:xfrm>
            <a:custGeom>
              <a:avLst/>
              <a:gdLst/>
              <a:ahLst/>
              <a:cxnLst/>
              <a:rect l="l" t="t" r="r" b="b"/>
              <a:pathLst>
                <a:path w="15218418" h="3089728">
                  <a:moveTo>
                    <a:pt x="14923643" y="2363743"/>
                  </a:moveTo>
                  <a:lnTo>
                    <a:pt x="14773758" y="2363743"/>
                  </a:lnTo>
                  <a:lnTo>
                    <a:pt x="14773758" y="2181994"/>
                  </a:lnTo>
                  <a:lnTo>
                    <a:pt x="14923643" y="2181994"/>
                  </a:lnTo>
                  <a:lnTo>
                    <a:pt x="14923643" y="2363743"/>
                  </a:lnTo>
                  <a:close/>
                  <a:moveTo>
                    <a:pt x="4126860" y="0"/>
                  </a:moveTo>
                  <a:lnTo>
                    <a:pt x="3976974" y="0"/>
                  </a:lnTo>
                  <a:lnTo>
                    <a:pt x="3976974" y="181749"/>
                  </a:lnTo>
                  <a:lnTo>
                    <a:pt x="4126860" y="181749"/>
                  </a:lnTo>
                  <a:lnTo>
                    <a:pt x="4126860" y="0"/>
                  </a:lnTo>
                  <a:close/>
                  <a:moveTo>
                    <a:pt x="209841" y="896627"/>
                  </a:moveTo>
                  <a:lnTo>
                    <a:pt x="104921" y="875423"/>
                  </a:lnTo>
                  <a:lnTo>
                    <a:pt x="739438" y="747189"/>
                  </a:lnTo>
                  <a:lnTo>
                    <a:pt x="844358" y="768393"/>
                  </a:lnTo>
                  <a:lnTo>
                    <a:pt x="209841" y="896627"/>
                  </a:lnTo>
                  <a:close/>
                  <a:moveTo>
                    <a:pt x="10861734" y="36350"/>
                  </a:moveTo>
                  <a:lnTo>
                    <a:pt x="10966654" y="15146"/>
                  </a:lnTo>
                  <a:lnTo>
                    <a:pt x="11601171" y="143380"/>
                  </a:lnTo>
                  <a:lnTo>
                    <a:pt x="11496251" y="164584"/>
                  </a:lnTo>
                  <a:lnTo>
                    <a:pt x="10861734" y="36350"/>
                  </a:lnTo>
                  <a:close/>
                  <a:moveTo>
                    <a:pt x="11701096" y="863307"/>
                  </a:moveTo>
                  <a:lnTo>
                    <a:pt x="11551210" y="863307"/>
                  </a:lnTo>
                  <a:cubicBezTo>
                    <a:pt x="11551210" y="829986"/>
                    <a:pt x="11416313" y="802724"/>
                    <a:pt x="11251439" y="802724"/>
                  </a:cubicBezTo>
                  <a:cubicBezTo>
                    <a:pt x="11086564" y="802724"/>
                    <a:pt x="10951666" y="829986"/>
                    <a:pt x="10951666" y="863307"/>
                  </a:cubicBezTo>
                  <a:lnTo>
                    <a:pt x="10801781" y="863307"/>
                  </a:lnTo>
                  <a:cubicBezTo>
                    <a:pt x="10801781" y="812821"/>
                    <a:pt x="11001628" y="772432"/>
                    <a:pt x="11251439" y="772432"/>
                  </a:cubicBezTo>
                  <a:cubicBezTo>
                    <a:pt x="11496251" y="772432"/>
                    <a:pt x="11701096" y="813830"/>
                    <a:pt x="11701096" y="863307"/>
                  </a:cubicBezTo>
                  <a:close/>
                  <a:moveTo>
                    <a:pt x="7414357" y="2353646"/>
                  </a:moveTo>
                  <a:lnTo>
                    <a:pt x="7309437" y="2332442"/>
                  </a:lnTo>
                  <a:lnTo>
                    <a:pt x="7943954" y="2204208"/>
                  </a:lnTo>
                  <a:lnTo>
                    <a:pt x="8048874" y="2225412"/>
                  </a:lnTo>
                  <a:lnTo>
                    <a:pt x="7414357" y="2353646"/>
                  </a:lnTo>
                  <a:close/>
                  <a:moveTo>
                    <a:pt x="519605" y="2362733"/>
                  </a:moveTo>
                  <a:lnTo>
                    <a:pt x="369719" y="2362733"/>
                  </a:lnTo>
                  <a:lnTo>
                    <a:pt x="369719" y="2180985"/>
                  </a:lnTo>
                  <a:lnTo>
                    <a:pt x="519605" y="2180985"/>
                  </a:lnTo>
                  <a:lnTo>
                    <a:pt x="519605" y="2362733"/>
                  </a:lnTo>
                  <a:close/>
                  <a:moveTo>
                    <a:pt x="11321385" y="3089728"/>
                  </a:moveTo>
                  <a:lnTo>
                    <a:pt x="11171498" y="3089728"/>
                  </a:lnTo>
                  <a:lnTo>
                    <a:pt x="11171498" y="2907980"/>
                  </a:lnTo>
                  <a:lnTo>
                    <a:pt x="11321385" y="2907980"/>
                  </a:lnTo>
                  <a:lnTo>
                    <a:pt x="11321385" y="3089728"/>
                  </a:lnTo>
                  <a:close/>
                  <a:moveTo>
                    <a:pt x="899316" y="3044291"/>
                  </a:moveTo>
                  <a:lnTo>
                    <a:pt x="749430" y="3044291"/>
                  </a:lnTo>
                  <a:cubicBezTo>
                    <a:pt x="749430" y="3010970"/>
                    <a:pt x="614533" y="2983708"/>
                    <a:pt x="449658" y="2983708"/>
                  </a:cubicBezTo>
                  <a:cubicBezTo>
                    <a:pt x="284784" y="2983708"/>
                    <a:pt x="149886" y="3010970"/>
                    <a:pt x="149886" y="3044291"/>
                  </a:cubicBezTo>
                  <a:lnTo>
                    <a:pt x="0" y="3044291"/>
                  </a:lnTo>
                  <a:cubicBezTo>
                    <a:pt x="0" y="2993805"/>
                    <a:pt x="199848" y="2953417"/>
                    <a:pt x="449658" y="2953417"/>
                  </a:cubicBezTo>
                  <a:cubicBezTo>
                    <a:pt x="699468" y="2953417"/>
                    <a:pt x="899316" y="2993805"/>
                    <a:pt x="899316" y="3044291"/>
                  </a:cubicBezTo>
                  <a:close/>
                  <a:moveTo>
                    <a:pt x="14583901" y="165593"/>
                  </a:moveTo>
                  <a:lnTo>
                    <a:pt x="14478982" y="144389"/>
                  </a:lnTo>
                  <a:lnTo>
                    <a:pt x="15113498" y="16156"/>
                  </a:lnTo>
                  <a:lnTo>
                    <a:pt x="15218419" y="37360"/>
                  </a:lnTo>
                  <a:lnTo>
                    <a:pt x="14583901" y="165593"/>
                  </a:lnTo>
                  <a:close/>
                  <a:moveTo>
                    <a:pt x="3777126" y="3077612"/>
                  </a:moveTo>
                  <a:lnTo>
                    <a:pt x="3672206" y="3056408"/>
                  </a:lnTo>
                  <a:lnTo>
                    <a:pt x="4306723" y="2928174"/>
                  </a:lnTo>
                  <a:lnTo>
                    <a:pt x="4411643" y="2949378"/>
                  </a:lnTo>
                  <a:lnTo>
                    <a:pt x="3777126" y="3077612"/>
                  </a:lnTo>
                  <a:close/>
                  <a:moveTo>
                    <a:pt x="10966654" y="1622612"/>
                  </a:moveTo>
                  <a:lnTo>
                    <a:pt x="10861734" y="1601408"/>
                  </a:lnTo>
                  <a:lnTo>
                    <a:pt x="11496251" y="1473174"/>
                  </a:lnTo>
                  <a:lnTo>
                    <a:pt x="11601171" y="1494378"/>
                  </a:lnTo>
                  <a:lnTo>
                    <a:pt x="10966654" y="1622612"/>
                  </a:lnTo>
                  <a:close/>
                  <a:moveTo>
                    <a:pt x="3602259" y="1499427"/>
                  </a:moveTo>
                  <a:lnTo>
                    <a:pt x="3752145" y="1499427"/>
                  </a:lnTo>
                  <a:cubicBezTo>
                    <a:pt x="3752145" y="1532748"/>
                    <a:pt x="3887042" y="1560010"/>
                    <a:pt x="4051917" y="1560010"/>
                  </a:cubicBezTo>
                  <a:cubicBezTo>
                    <a:pt x="4216791" y="1560010"/>
                    <a:pt x="4351688" y="1532748"/>
                    <a:pt x="4351688" y="1499427"/>
                  </a:cubicBezTo>
                  <a:lnTo>
                    <a:pt x="4501575" y="1499427"/>
                  </a:lnTo>
                  <a:cubicBezTo>
                    <a:pt x="4501575" y="1549913"/>
                    <a:pt x="4301727" y="1590301"/>
                    <a:pt x="4051917" y="1590301"/>
                  </a:cubicBezTo>
                  <a:cubicBezTo>
                    <a:pt x="3807103" y="1590301"/>
                    <a:pt x="3602259" y="1549913"/>
                    <a:pt x="3602259" y="1499427"/>
                  </a:cubicBezTo>
                  <a:close/>
                  <a:moveTo>
                    <a:pt x="11701096" y="2316286"/>
                  </a:moveTo>
                  <a:lnTo>
                    <a:pt x="11551210" y="2316286"/>
                  </a:lnTo>
                  <a:cubicBezTo>
                    <a:pt x="11551210" y="2282966"/>
                    <a:pt x="11416313" y="2255703"/>
                    <a:pt x="11251439" y="2255703"/>
                  </a:cubicBezTo>
                  <a:cubicBezTo>
                    <a:pt x="11086564" y="2255703"/>
                    <a:pt x="10951666" y="2282966"/>
                    <a:pt x="10951666" y="2316286"/>
                  </a:cubicBezTo>
                  <a:lnTo>
                    <a:pt x="10801781" y="2316286"/>
                  </a:lnTo>
                  <a:cubicBezTo>
                    <a:pt x="10801781" y="2265801"/>
                    <a:pt x="11001628" y="2225412"/>
                    <a:pt x="11251439" y="2225412"/>
                  </a:cubicBezTo>
                  <a:cubicBezTo>
                    <a:pt x="11501248" y="2225412"/>
                    <a:pt x="11701096" y="2266810"/>
                    <a:pt x="11701096" y="2316286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963" b="10963"/>
          <a:stretch>
            <a:fillRect/>
          </a:stretch>
        </p:blipFill>
        <p:spPr>
          <a:xfrm>
            <a:off x="9503852" y="0"/>
            <a:ext cx="878414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5390" r="15390"/>
          <a:stretch>
            <a:fillRect/>
          </a:stretch>
        </p:blipFill>
        <p:spPr>
          <a:xfrm>
            <a:off x="7752031" y="0"/>
            <a:ext cx="11551438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1102" y="885825"/>
            <a:ext cx="7414894" cy="208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1"/>
              </a:lnSpc>
            </a:pP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Начиная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с 01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сентября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2021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года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до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01.09.2026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года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 </a:t>
            </a:r>
          </a:p>
          <a:p>
            <a:pPr marL="0" lvl="0" indent="0">
              <a:lnSpc>
                <a:spcPts val="5551"/>
              </a:lnSpc>
            </a:pPr>
            <a:endParaRPr lang="en-US" sz="3469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1102" y="3907883"/>
            <a:ext cx="7360929" cy="512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2"/>
              </a:lnSpc>
            </a:pPr>
            <a:r>
              <a:rPr lang="en-US" sz="2948" dirty="0" err="1">
                <a:solidFill>
                  <a:srgbClr val="FFFFFF"/>
                </a:solidFill>
                <a:latin typeface="Roboto"/>
              </a:rPr>
              <a:t>Гражданин</a:t>
            </a:r>
            <a:r>
              <a:rPr lang="en-US" sz="2948" dirty="0">
                <a:solidFill>
                  <a:srgbClr val="FFFFFF"/>
                </a:solidFill>
                <a:latin typeface="Roboto"/>
              </a:rPr>
              <a:t>, </a:t>
            </a:r>
            <a:r>
              <a:rPr lang="en-US" sz="2948" dirty="0" err="1">
                <a:solidFill>
                  <a:srgbClr val="FFFFFF"/>
                </a:solidFill>
                <a:latin typeface="Roboto"/>
              </a:rPr>
              <a:t>использующий</a:t>
            </a:r>
            <a:r>
              <a:rPr lang="en-US" sz="2948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2948" dirty="0" err="1">
                <a:solidFill>
                  <a:srgbClr val="FFFFFF"/>
                </a:solidFill>
                <a:latin typeface="Roboto"/>
              </a:rPr>
              <a:t>гараж</a:t>
            </a:r>
            <a:r>
              <a:rPr lang="en-US" sz="2948" dirty="0">
                <a:solidFill>
                  <a:srgbClr val="FFFFFF"/>
                </a:solidFill>
                <a:latin typeface="Roboto"/>
              </a:rPr>
              <a:t>, </a:t>
            </a:r>
            <a:r>
              <a:rPr lang="en-US" sz="2948" dirty="0" err="1">
                <a:solidFill>
                  <a:srgbClr val="FFFFFF"/>
                </a:solidFill>
                <a:latin typeface="Roboto"/>
              </a:rPr>
              <a:t>являющийся</a:t>
            </a:r>
            <a:r>
              <a:rPr lang="en-US" sz="2948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2948" dirty="0" err="1">
                <a:solidFill>
                  <a:srgbClr val="FFFFFF"/>
                </a:solidFill>
                <a:latin typeface="Roboto"/>
              </a:rPr>
              <a:t>объектом</a:t>
            </a:r>
            <a:r>
              <a:rPr lang="en-US" sz="2948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2948" dirty="0" err="1">
                <a:solidFill>
                  <a:srgbClr val="FFFFFF"/>
                </a:solidFill>
                <a:latin typeface="Roboto"/>
              </a:rPr>
              <a:t>капитального</a:t>
            </a:r>
            <a:r>
              <a:rPr lang="en-US" sz="2948" dirty="0">
                <a:solidFill>
                  <a:srgbClr val="FFFFFF"/>
                </a:solidFill>
                <a:latin typeface="Roboto"/>
              </a:rPr>
              <a:t> строительства и </a:t>
            </a:r>
            <a:r>
              <a:rPr lang="en-US" sz="2948" dirty="0" err="1">
                <a:solidFill>
                  <a:srgbClr val="FFFFFF"/>
                </a:solidFill>
                <a:latin typeface="Roboto"/>
              </a:rPr>
              <a:t>возведенный</a:t>
            </a:r>
            <a:r>
              <a:rPr lang="en-US" sz="2948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2948" dirty="0" err="1">
                <a:solidFill>
                  <a:srgbClr val="FFFFFF"/>
                </a:solidFill>
                <a:latin typeface="Roboto"/>
              </a:rPr>
              <a:t>до</a:t>
            </a:r>
            <a:r>
              <a:rPr lang="en-US" sz="2948" dirty="0">
                <a:solidFill>
                  <a:srgbClr val="FFFFFF"/>
                </a:solidFill>
                <a:latin typeface="Roboto"/>
              </a:rPr>
              <a:t> </a:t>
            </a:r>
            <a:r>
              <a:rPr lang="ru-RU" sz="2948" dirty="0" smtClean="0">
                <a:solidFill>
                  <a:srgbClr val="FFFFFF"/>
                </a:solidFill>
                <a:latin typeface="Roboto"/>
              </a:rPr>
              <a:t>29</a:t>
            </a:r>
            <a:r>
              <a:rPr lang="en-US" sz="2948" dirty="0" smtClean="0">
                <a:solidFill>
                  <a:srgbClr val="FFFFFF"/>
                </a:solidFill>
                <a:latin typeface="Roboto"/>
              </a:rPr>
              <a:t>.12.2004 </a:t>
            </a:r>
            <a:r>
              <a:rPr lang="en-US" sz="2948" dirty="0">
                <a:solidFill>
                  <a:srgbClr val="FFFFFF"/>
                </a:solidFill>
                <a:latin typeface="Roboto"/>
              </a:rPr>
              <a:t>г., имеет право на </a:t>
            </a:r>
            <a:r>
              <a:rPr lang="en-US" sz="2948" dirty="0" err="1">
                <a:solidFill>
                  <a:srgbClr val="FFFFFF"/>
                </a:solidFill>
                <a:latin typeface="Roboto"/>
              </a:rPr>
              <a:t>предоставление</a:t>
            </a:r>
            <a:r>
              <a:rPr lang="en-US" sz="2948" dirty="0">
                <a:solidFill>
                  <a:srgbClr val="FFFFFF"/>
                </a:solidFill>
                <a:latin typeface="Roboto"/>
              </a:rPr>
              <a:t> в собственность </a:t>
            </a:r>
            <a:r>
              <a:rPr lang="en-US" sz="2948" dirty="0" err="1">
                <a:solidFill>
                  <a:srgbClr val="FFFFFF"/>
                </a:solidFill>
                <a:latin typeface="Roboto Bold Italics"/>
              </a:rPr>
              <a:t>бесплатно</a:t>
            </a:r>
            <a:r>
              <a:rPr lang="en-US" sz="2948" dirty="0">
                <a:solidFill>
                  <a:srgbClr val="5E17EB"/>
                </a:solidFill>
                <a:latin typeface="Roboto Bold"/>
              </a:rPr>
              <a:t> </a:t>
            </a:r>
            <a:r>
              <a:rPr lang="en-US" sz="2948" dirty="0">
                <a:solidFill>
                  <a:srgbClr val="FFFFFF"/>
                </a:solidFill>
                <a:latin typeface="Roboto"/>
              </a:rPr>
              <a:t>земельного участка</a:t>
            </a:r>
            <a:r>
              <a:rPr lang="en-US" sz="2948" dirty="0" smtClean="0">
                <a:solidFill>
                  <a:srgbClr val="FFFFFF"/>
                </a:solidFill>
                <a:latin typeface="Roboto"/>
              </a:rPr>
              <a:t>, </a:t>
            </a:r>
            <a:r>
              <a:rPr lang="en-US" sz="2948" dirty="0">
                <a:solidFill>
                  <a:srgbClr val="FFFFFF"/>
                </a:solidFill>
                <a:latin typeface="Roboto"/>
              </a:rPr>
              <a:t>на </a:t>
            </a:r>
          </a:p>
          <a:p>
            <a:pPr>
              <a:lnSpc>
                <a:spcPts val="5012"/>
              </a:lnSpc>
            </a:pPr>
            <a:r>
              <a:rPr lang="en-US" sz="2948" dirty="0" err="1">
                <a:solidFill>
                  <a:srgbClr val="FFFFFF"/>
                </a:solidFill>
                <a:latin typeface="Roboto"/>
              </a:rPr>
              <a:t>котором</a:t>
            </a:r>
            <a:r>
              <a:rPr lang="en-US" sz="2948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2948" dirty="0" err="1">
                <a:solidFill>
                  <a:srgbClr val="FFFFFF"/>
                </a:solidFill>
                <a:latin typeface="Roboto"/>
              </a:rPr>
              <a:t>он</a:t>
            </a:r>
            <a:r>
              <a:rPr lang="en-US" sz="2948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2948" dirty="0" err="1">
                <a:solidFill>
                  <a:srgbClr val="FFFFFF"/>
                </a:solidFill>
                <a:latin typeface="Roboto"/>
              </a:rPr>
              <a:t>расположен</a:t>
            </a:r>
            <a:r>
              <a:rPr lang="en-US" sz="2948" dirty="0">
                <a:solidFill>
                  <a:srgbClr val="FFFFFF"/>
                </a:solidFill>
                <a:latin typeface="Roboto"/>
              </a:rPr>
              <a:t> </a:t>
            </a:r>
          </a:p>
          <a:p>
            <a:pPr marL="0" lvl="0" indent="0" algn="l">
              <a:lnSpc>
                <a:spcPts val="5012"/>
              </a:lnSpc>
            </a:pPr>
            <a:endParaRPr lang="en-US" sz="2948" dirty="0">
              <a:solidFill>
                <a:srgbClr val="FFFFFF"/>
              </a:solidFill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963" b="10963"/>
          <a:stretch>
            <a:fillRect/>
          </a:stretch>
        </p:blipFill>
        <p:spPr>
          <a:xfrm>
            <a:off x="9503852" y="0"/>
            <a:ext cx="878414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3214" y="4923287"/>
            <a:ext cx="4680852" cy="468085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42774" y="885825"/>
            <a:ext cx="13036650" cy="328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18"/>
              </a:lnSpc>
            </a:pP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Особенности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 :</a:t>
            </a:r>
          </a:p>
          <a:p>
            <a:pPr>
              <a:lnSpc>
                <a:spcPts val="5218"/>
              </a:lnSpc>
            </a:pPr>
            <a:r>
              <a:rPr lang="en-US" sz="3261" dirty="0">
                <a:solidFill>
                  <a:srgbClr val="FFFFFF"/>
                </a:solidFill>
                <a:latin typeface="Roboto Bold"/>
              </a:rPr>
              <a:t>-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гараж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должен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быть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возведен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до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ru-RU" sz="3261" dirty="0" smtClean="0">
                <a:solidFill>
                  <a:srgbClr val="FFFFFF"/>
                </a:solidFill>
                <a:latin typeface="Roboto Bold"/>
              </a:rPr>
              <a:t>29</a:t>
            </a:r>
            <a:r>
              <a:rPr lang="en-US" sz="3261" dirty="0" smtClean="0">
                <a:solidFill>
                  <a:srgbClr val="FFFFFF"/>
                </a:solidFill>
                <a:latin typeface="Roboto Bold"/>
              </a:rPr>
              <a:t>.</a:t>
            </a:r>
            <a:r>
              <a:rPr lang="ru-RU" sz="3261" dirty="0" smtClean="0">
                <a:solidFill>
                  <a:srgbClr val="FFFFFF"/>
                </a:solidFill>
                <a:latin typeface="Roboto Bold"/>
              </a:rPr>
              <a:t>12</a:t>
            </a:r>
            <a:r>
              <a:rPr lang="en-US" sz="3261" dirty="0" smtClean="0">
                <a:solidFill>
                  <a:srgbClr val="FFFFFF"/>
                </a:solidFill>
                <a:latin typeface="Roboto Bold"/>
              </a:rPr>
              <a:t>.2004</a:t>
            </a:r>
            <a:endParaRPr lang="en-US" sz="3261" dirty="0">
              <a:solidFill>
                <a:srgbClr val="FFFFFF"/>
              </a:solidFill>
              <a:latin typeface="Roboto Bold"/>
            </a:endParaRPr>
          </a:p>
          <a:p>
            <a:pPr marL="0" lvl="0" indent="0">
              <a:lnSpc>
                <a:spcPts val="5218"/>
              </a:lnSpc>
            </a:pPr>
            <a:r>
              <a:rPr lang="en-US" sz="3261" dirty="0">
                <a:solidFill>
                  <a:srgbClr val="FFFFFF"/>
                </a:solidFill>
                <a:latin typeface="Roboto Bold"/>
              </a:rPr>
              <a:t>-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заявителем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является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Гражданин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,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ответственность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 за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предоставление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 информации о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дате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постройки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гаража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также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несет</a:t>
            </a:r>
            <a:r>
              <a:rPr lang="en-US" sz="3261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61" dirty="0" err="1">
                <a:solidFill>
                  <a:srgbClr val="FFFFFF"/>
                </a:solidFill>
                <a:latin typeface="Roboto Bold"/>
              </a:rPr>
              <a:t>заявитель</a:t>
            </a:r>
            <a:endParaRPr lang="en-US" sz="3261" dirty="0">
              <a:solidFill>
                <a:srgbClr val="FFFFFF"/>
              </a:solidFill>
              <a:latin typeface="Robo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901094"/>
            <a:ext cx="18288000" cy="9535"/>
          </a:xfrm>
          <a:prstGeom prst="rect">
            <a:avLst/>
          </a:prstGeom>
          <a:solidFill>
            <a:srgbClr val="F8F8F8"/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6381999"/>
            <a:ext cx="11845646" cy="1907962"/>
            <a:chOff x="0" y="176199"/>
            <a:chExt cx="15794194" cy="2543949"/>
          </a:xfrm>
        </p:grpSpPr>
        <p:sp>
          <p:nvSpPr>
            <p:cNvPr id="8" name="TextBox 8"/>
            <p:cNvSpPr txBox="1"/>
            <p:nvPr/>
          </p:nvSpPr>
          <p:spPr>
            <a:xfrm>
              <a:off x="0" y="176199"/>
              <a:ext cx="15794194" cy="1087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94"/>
                </a:lnSpc>
              </a:pPr>
              <a:endParaRPr lang="en-US" sz="4710" dirty="0">
                <a:solidFill>
                  <a:srgbClr val="F8F8F8"/>
                </a:solidFill>
                <a:latin typeface="Crimson Rom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205774"/>
              <a:ext cx="15794194" cy="514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391400" y="3873347"/>
            <a:ext cx="1150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Случаи, при которых возможно приобрести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 права на земельный участок и гараж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9368"/>
            <a:ext cx="7772400" cy="742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901094"/>
            <a:ext cx="18288000" cy="9535"/>
          </a:xfrm>
          <a:prstGeom prst="rect">
            <a:avLst/>
          </a:prstGeom>
          <a:solidFill>
            <a:srgbClr val="303D4D"/>
          </a:solidFill>
        </p:spPr>
      </p:sp>
      <p:sp>
        <p:nvSpPr>
          <p:cNvPr id="4" name="TextBox 4"/>
          <p:cNvSpPr txBox="1"/>
          <p:nvPr/>
        </p:nvSpPr>
        <p:spPr>
          <a:xfrm>
            <a:off x="8001000" y="1028700"/>
            <a:ext cx="96012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000" dirty="0" smtClean="0">
                <a:solidFill>
                  <a:schemeClr val="bg1"/>
                </a:solidFill>
              </a:rPr>
              <a:t>Земельный </a:t>
            </a:r>
            <a:r>
              <a:rPr lang="ru-RU" sz="4000" dirty="0">
                <a:solidFill>
                  <a:schemeClr val="bg1"/>
                </a:solidFill>
              </a:rPr>
              <a:t>участок для размещения </a:t>
            </a:r>
            <a:r>
              <a:rPr lang="ru-RU" sz="4000" dirty="0" smtClean="0">
                <a:solidFill>
                  <a:schemeClr val="bg1"/>
                </a:solidFill>
              </a:rPr>
              <a:t>гаража </a:t>
            </a:r>
            <a:r>
              <a:rPr lang="ru-RU" sz="4000" dirty="0">
                <a:solidFill>
                  <a:schemeClr val="bg1"/>
                </a:solidFill>
              </a:rPr>
              <a:t>был предоставлен </a:t>
            </a:r>
            <a:r>
              <a:rPr lang="ru-RU" sz="4000" dirty="0" smtClean="0">
                <a:solidFill>
                  <a:schemeClr val="bg1"/>
                </a:solidFill>
              </a:rPr>
              <a:t>гражданину</a:t>
            </a:r>
            <a:endParaRPr lang="en-US" sz="3709" dirty="0">
              <a:solidFill>
                <a:srgbClr val="FFFFFF"/>
              </a:solidFill>
              <a:latin typeface="Roboto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100"/>
            <a:ext cx="6629400" cy="413109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60966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Земельный участок, </a:t>
            </a:r>
            <a:r>
              <a:rPr lang="ru-RU" dirty="0">
                <a:solidFill>
                  <a:schemeClr val="bg1"/>
                </a:solidFill>
              </a:rPr>
              <a:t>на котором расположен гараж находится или находился в гаражном кооперативе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4436287"/>
            <a:ext cx="60960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1440" y="3656137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Либо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901094"/>
            <a:ext cx="18288000" cy="9535"/>
          </a:xfrm>
          <a:prstGeom prst="rect">
            <a:avLst/>
          </a:prstGeom>
          <a:solidFill>
            <a:srgbClr val="303D4D"/>
          </a:solidFill>
        </p:spPr>
      </p:sp>
      <p:sp>
        <p:nvSpPr>
          <p:cNvPr id="4" name="TextBox 4"/>
          <p:cNvSpPr txBox="1"/>
          <p:nvPr/>
        </p:nvSpPr>
        <p:spPr>
          <a:xfrm>
            <a:off x="350700" y="534664"/>
            <a:ext cx="11460300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11"/>
              </a:lnSpc>
            </a:pPr>
            <a:endParaRPr lang="en-US" sz="3522" dirty="0">
              <a:solidFill>
                <a:srgbClr val="FFFFFF"/>
              </a:solidFill>
              <a:latin typeface="Roboto Bold"/>
            </a:endParaRPr>
          </a:p>
          <a:p>
            <a:pPr algn="ctr">
              <a:lnSpc>
                <a:spcPts val="4675"/>
              </a:lnSpc>
              <a:spcBef>
                <a:spcPct val="0"/>
              </a:spcBef>
            </a:pPr>
            <a:r>
              <a:rPr lang="ru-RU" sz="3200" dirty="0" smtClean="0">
                <a:solidFill>
                  <a:srgbClr val="FFFFFF"/>
                </a:solidFill>
                <a:latin typeface="Roboto Bold"/>
              </a:rPr>
              <a:t>Земельный </a:t>
            </a:r>
            <a:r>
              <a:rPr lang="en-US" sz="3200" dirty="0" err="1" smtClean="0">
                <a:solidFill>
                  <a:srgbClr val="FFFFFF"/>
                </a:solidFill>
                <a:latin typeface="Roboto Bold"/>
              </a:rPr>
              <a:t>участок</a:t>
            </a:r>
            <a:r>
              <a:rPr lang="en-US" sz="3200" dirty="0" smtClean="0">
                <a:solidFill>
                  <a:srgbClr val="FFFFFF"/>
                </a:solidFill>
                <a:latin typeface="Roboto Bold"/>
              </a:rPr>
              <a:t> </a:t>
            </a:r>
            <a:r>
              <a:rPr lang="ru-RU" sz="3200" dirty="0" smtClean="0">
                <a:solidFill>
                  <a:srgbClr val="FFFFFF"/>
                </a:solidFill>
                <a:latin typeface="Roboto Bold"/>
              </a:rPr>
              <a:t>предоставляется</a:t>
            </a:r>
            <a:r>
              <a:rPr lang="en-US" sz="3200" dirty="0" smtClean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 Bold"/>
              </a:rPr>
              <a:t>на</a:t>
            </a:r>
            <a:r>
              <a:rPr lang="en-US" sz="3200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 Bold"/>
              </a:rPr>
              <a:t>основании</a:t>
            </a:r>
            <a:r>
              <a:rPr lang="en-US" sz="3200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 Bold"/>
              </a:rPr>
              <a:t>решения</a:t>
            </a:r>
            <a:r>
              <a:rPr lang="en-US" sz="3200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 Bold"/>
              </a:rPr>
              <a:t>органа</a:t>
            </a:r>
            <a:r>
              <a:rPr lang="en-US" sz="3200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 Bold"/>
              </a:rPr>
              <a:t>местного</a:t>
            </a:r>
            <a:r>
              <a:rPr lang="en-US" sz="3200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 Bold"/>
              </a:rPr>
              <a:t>самоуправления</a:t>
            </a:r>
            <a:endParaRPr lang="en-US" sz="3200" dirty="0">
              <a:solidFill>
                <a:srgbClr val="FFFFFF"/>
              </a:solidFill>
              <a:latin typeface="Roboto Bold"/>
            </a:endParaRPr>
          </a:p>
          <a:p>
            <a:pPr>
              <a:lnSpc>
                <a:spcPts val="4675"/>
              </a:lnSpc>
              <a:spcBef>
                <a:spcPct val="0"/>
              </a:spcBef>
            </a:pPr>
            <a:endParaRPr lang="ru-RU" sz="3200" dirty="0" smtClean="0">
              <a:solidFill>
                <a:srgbClr val="FFFFFF"/>
              </a:solidFill>
              <a:latin typeface="Roboto Bold"/>
            </a:endParaRPr>
          </a:p>
          <a:p>
            <a:pPr>
              <a:lnSpc>
                <a:spcPts val="4675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FFFFFF"/>
                </a:solidFill>
                <a:latin typeface="Roboto Bold"/>
              </a:rPr>
              <a:t>к </a:t>
            </a:r>
            <a:r>
              <a:rPr lang="en-US" sz="3200" dirty="0" err="1" smtClean="0">
                <a:solidFill>
                  <a:srgbClr val="FFFFFF"/>
                </a:solidFill>
                <a:latin typeface="Roboto Bold"/>
              </a:rPr>
              <a:t>заявлению</a:t>
            </a:r>
            <a:r>
              <a:rPr lang="ru-RU" sz="3200" dirty="0" smtClean="0">
                <a:solidFill>
                  <a:srgbClr val="FFFFFF"/>
                </a:solidFill>
                <a:latin typeface="Roboto Bold"/>
              </a:rPr>
              <a:t>,</a:t>
            </a:r>
            <a:r>
              <a:rPr lang="en-US" sz="3200" dirty="0" smtClean="0">
                <a:solidFill>
                  <a:srgbClr val="FFFFFF"/>
                </a:solidFill>
                <a:latin typeface="Roboto Bold"/>
              </a:rPr>
              <a:t> </a:t>
            </a:r>
            <a:r>
              <a:rPr lang="ru-RU" sz="3200" dirty="0" smtClean="0">
                <a:solidFill>
                  <a:srgbClr val="FFFFFF"/>
                </a:solidFill>
                <a:latin typeface="Roboto Bold"/>
              </a:rPr>
              <a:t>в зависимости от случая приобретения права, гражданином предоставляются</a:t>
            </a:r>
            <a:r>
              <a:rPr lang="en-US" sz="3600" dirty="0" smtClean="0">
                <a:solidFill>
                  <a:srgbClr val="FFFFFF"/>
                </a:solidFill>
                <a:latin typeface="Roboto Bold"/>
              </a:rPr>
              <a:t>:</a:t>
            </a:r>
            <a:endParaRPr lang="en-US" sz="3600" dirty="0">
              <a:solidFill>
                <a:srgbClr val="FFFFFF"/>
              </a:solidFill>
              <a:latin typeface="Roboto Bold"/>
            </a:endParaRPr>
          </a:p>
          <a:p>
            <a:pPr>
              <a:lnSpc>
                <a:spcPts val="4675"/>
              </a:lnSpc>
              <a:spcBef>
                <a:spcPct val="0"/>
              </a:spcBef>
            </a:pPr>
            <a:endParaRPr lang="en-US" sz="2922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000" y="4450547"/>
            <a:ext cx="11993700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6110" lvl="1" indent="-313055">
              <a:lnSpc>
                <a:spcPts val="463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dirty="0" err="1" smtClean="0">
                <a:solidFill>
                  <a:srgbClr val="FFFFFF"/>
                </a:solidFill>
                <a:latin typeface="Roboto Bold"/>
              </a:rPr>
              <a:t>документ</a:t>
            </a:r>
            <a:r>
              <a:rPr lang="ru-RU" sz="2800" dirty="0" smtClean="0">
                <a:solidFill>
                  <a:srgbClr val="FFFFFF"/>
                </a:solidFill>
                <a:latin typeface="Roboto Bold"/>
              </a:rPr>
              <a:t>ы</a:t>
            </a:r>
            <a:r>
              <a:rPr lang="en-US" sz="2800" dirty="0" smtClean="0">
                <a:solidFill>
                  <a:srgbClr val="FFFFFF"/>
                </a:solidFill>
                <a:latin typeface="Roboto Bold"/>
              </a:rPr>
              <a:t>, </a:t>
            </a:r>
            <a:r>
              <a:rPr lang="ru-RU" sz="2800" dirty="0" smtClean="0">
                <a:solidFill>
                  <a:srgbClr val="FFFFFF"/>
                </a:solidFill>
                <a:latin typeface="Roboto Bold"/>
              </a:rPr>
              <a:t>поименованные в п. 5, 6 статьи 3.7 Закона № 137-ФЗ, </a:t>
            </a:r>
          </a:p>
          <a:p>
            <a:pPr marL="626110" lvl="1" indent="-313055">
              <a:lnSpc>
                <a:spcPts val="463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dirty="0" err="1" smtClean="0">
                <a:solidFill>
                  <a:srgbClr val="FFFFFF"/>
                </a:solidFill>
                <a:latin typeface="Roboto Bold"/>
              </a:rPr>
              <a:t>схема</a:t>
            </a:r>
            <a:r>
              <a:rPr lang="en-US" sz="2800" dirty="0" smtClean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 Bold"/>
              </a:rPr>
              <a:t>расположения</a:t>
            </a:r>
            <a:r>
              <a:rPr lang="en-US" sz="2800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 Bold"/>
              </a:rPr>
              <a:t>земельного</a:t>
            </a:r>
            <a:r>
              <a:rPr lang="en-US" sz="2800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 Bold"/>
              </a:rPr>
              <a:t>участка</a:t>
            </a:r>
            <a:r>
              <a:rPr lang="en-US" sz="2800" dirty="0">
                <a:solidFill>
                  <a:srgbClr val="FFFFFF"/>
                </a:solidFill>
                <a:latin typeface="Roboto Bold"/>
              </a:rPr>
              <a:t>;</a:t>
            </a:r>
          </a:p>
          <a:p>
            <a:pPr marL="626110" lvl="1" indent="-313055">
              <a:lnSpc>
                <a:spcPts val="4639"/>
              </a:lnSpc>
              <a:spcBef>
                <a:spcPct val="0"/>
              </a:spcBef>
              <a:buFont typeface="Arial"/>
              <a:buChar char="•"/>
            </a:pPr>
            <a:r>
              <a:rPr lang="ru-RU" sz="2800" dirty="0" smtClean="0">
                <a:solidFill>
                  <a:srgbClr val="FFFFFF"/>
                </a:solidFill>
                <a:latin typeface="Roboto Bold"/>
              </a:rPr>
              <a:t>свидетельство о наследстве (п. 15 </a:t>
            </a:r>
            <a:r>
              <a:rPr lang="ru-RU" sz="2800" dirty="0">
                <a:solidFill>
                  <a:srgbClr val="FFFFFF"/>
                </a:solidFill>
                <a:latin typeface="Roboto Bold"/>
              </a:rPr>
              <a:t>статьи 3.7 </a:t>
            </a:r>
            <a:r>
              <a:rPr lang="ru-RU" sz="2800" dirty="0" smtClean="0">
                <a:solidFill>
                  <a:srgbClr val="FFFFFF"/>
                </a:solidFill>
                <a:latin typeface="Roboto Bold"/>
              </a:rPr>
              <a:t>Закона </a:t>
            </a:r>
            <a:r>
              <a:rPr lang="ru-RU" sz="2800" dirty="0">
                <a:solidFill>
                  <a:srgbClr val="FFFFFF"/>
                </a:solidFill>
                <a:latin typeface="Roboto Bold"/>
              </a:rPr>
              <a:t>№ </a:t>
            </a:r>
            <a:r>
              <a:rPr lang="ru-RU" sz="2800" dirty="0" smtClean="0">
                <a:solidFill>
                  <a:srgbClr val="FFFFFF"/>
                </a:solidFill>
                <a:latin typeface="Roboto Bold"/>
              </a:rPr>
              <a:t>137-ФЗ)</a:t>
            </a:r>
          </a:p>
          <a:p>
            <a:pPr marL="626110" lvl="1" indent="-313055">
              <a:lnSpc>
                <a:spcPts val="4639"/>
              </a:lnSpc>
              <a:spcBef>
                <a:spcPct val="0"/>
              </a:spcBef>
              <a:buFont typeface="Arial"/>
              <a:buChar char="•"/>
            </a:pPr>
            <a:r>
              <a:rPr lang="ru-RU" sz="2800" dirty="0" smtClean="0">
                <a:solidFill>
                  <a:srgbClr val="FFFFFF"/>
                </a:solidFill>
                <a:latin typeface="Roboto Bold"/>
              </a:rPr>
              <a:t>документы, подтверждающие передачу гаража по соглашению (п. 16 статьи </a:t>
            </a:r>
            <a:r>
              <a:rPr lang="ru-RU" sz="2800" dirty="0">
                <a:solidFill>
                  <a:srgbClr val="FFFFFF"/>
                </a:solidFill>
                <a:latin typeface="Roboto Bold"/>
              </a:rPr>
              <a:t>3.7 </a:t>
            </a:r>
            <a:r>
              <a:rPr lang="ru-RU" sz="2800" dirty="0" smtClean="0">
                <a:solidFill>
                  <a:srgbClr val="FFFFFF"/>
                </a:solidFill>
                <a:latin typeface="Roboto Bold"/>
              </a:rPr>
              <a:t>Закона </a:t>
            </a:r>
            <a:r>
              <a:rPr lang="ru-RU" sz="2800" dirty="0">
                <a:solidFill>
                  <a:srgbClr val="FFFFFF"/>
                </a:solidFill>
                <a:latin typeface="Roboto Bold"/>
              </a:rPr>
              <a:t>№ </a:t>
            </a:r>
            <a:r>
              <a:rPr lang="ru-RU" sz="2800" dirty="0" smtClean="0">
                <a:solidFill>
                  <a:srgbClr val="FFFFFF"/>
                </a:solidFill>
                <a:latin typeface="Roboto Bold"/>
              </a:rPr>
              <a:t>137-ФЗ) </a:t>
            </a:r>
          </a:p>
          <a:p>
            <a:pPr marL="626110" lvl="1" indent="-313055">
              <a:lnSpc>
                <a:spcPts val="4639"/>
              </a:lnSpc>
              <a:spcBef>
                <a:spcPct val="0"/>
              </a:spcBef>
              <a:buFont typeface="Arial"/>
              <a:buChar char="•"/>
            </a:pPr>
            <a:r>
              <a:rPr lang="ru-RU" sz="2800" dirty="0" smtClean="0">
                <a:solidFill>
                  <a:srgbClr val="FFFFFF"/>
                </a:solidFill>
                <a:latin typeface="Roboto Bold"/>
              </a:rPr>
              <a:t>иные документы, указанные в Законе</a:t>
            </a:r>
            <a:endParaRPr lang="en-US" sz="2800" dirty="0">
              <a:solidFill>
                <a:srgbClr val="FFFFFF"/>
              </a:solidFill>
              <a:latin typeface="Roboto Bol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1485900"/>
            <a:ext cx="7696200" cy="617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901094"/>
            <a:ext cx="18288000" cy="9535"/>
          </a:xfrm>
          <a:prstGeom prst="rect">
            <a:avLst/>
          </a:prstGeom>
          <a:solidFill>
            <a:srgbClr val="303D4D"/>
          </a:solidFill>
        </p:spPr>
      </p:sp>
      <p:sp>
        <p:nvSpPr>
          <p:cNvPr id="3" name="TextBox 3"/>
          <p:cNvSpPr txBox="1"/>
          <p:nvPr/>
        </p:nvSpPr>
        <p:spPr>
          <a:xfrm>
            <a:off x="786126" y="-68321"/>
            <a:ext cx="16715748" cy="864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8"/>
              </a:lnSpc>
            </a:pPr>
            <a:endParaRPr dirty="0"/>
          </a:p>
          <a:p>
            <a:pPr>
              <a:lnSpc>
                <a:spcPts val="5128"/>
              </a:lnSpc>
              <a:spcBef>
                <a:spcPct val="0"/>
              </a:spcBef>
            </a:pPr>
            <a:r>
              <a:rPr lang="en-US" sz="3205" dirty="0">
                <a:solidFill>
                  <a:srgbClr val="FFFFFF"/>
                </a:solidFill>
                <a:latin typeface="Roboto Bold"/>
              </a:rPr>
              <a:t>В </a:t>
            </a:r>
            <a:r>
              <a:rPr lang="en-US" sz="3205" dirty="0" err="1">
                <a:solidFill>
                  <a:srgbClr val="FFFFFF"/>
                </a:solidFill>
                <a:latin typeface="Roboto Bold"/>
              </a:rPr>
              <a:t>случае</a:t>
            </a:r>
            <a:r>
              <a:rPr lang="en-US" sz="32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05" dirty="0" err="1">
                <a:solidFill>
                  <a:srgbClr val="FFFFFF"/>
                </a:solidFill>
                <a:latin typeface="Roboto Bold"/>
              </a:rPr>
              <a:t>отсутствия</a:t>
            </a:r>
            <a:r>
              <a:rPr lang="en-US" sz="3205" dirty="0">
                <a:solidFill>
                  <a:srgbClr val="FFFFFF"/>
                </a:solidFill>
                <a:latin typeface="Roboto Bold"/>
              </a:rPr>
              <a:t> у </a:t>
            </a:r>
            <a:r>
              <a:rPr lang="en-US" sz="3205" dirty="0" err="1">
                <a:solidFill>
                  <a:srgbClr val="FFFFFF"/>
                </a:solidFill>
                <a:latin typeface="Roboto Bold"/>
              </a:rPr>
              <a:t>гражданина</a:t>
            </a:r>
            <a:r>
              <a:rPr lang="en-US" sz="32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05" dirty="0" err="1" smtClean="0">
                <a:solidFill>
                  <a:srgbClr val="FFFFFF"/>
                </a:solidFill>
                <a:latin typeface="Roboto Bold"/>
              </a:rPr>
              <a:t>документ</a:t>
            </a:r>
            <a:r>
              <a:rPr lang="ru-RU" sz="3205" dirty="0" err="1" smtClean="0">
                <a:solidFill>
                  <a:srgbClr val="FFFFFF"/>
                </a:solidFill>
                <a:latin typeface="Roboto Bold"/>
              </a:rPr>
              <a:t>ов</a:t>
            </a:r>
            <a:r>
              <a:rPr lang="en-US" sz="3205" dirty="0" smtClean="0">
                <a:solidFill>
                  <a:srgbClr val="FFFFFF"/>
                </a:solidFill>
                <a:latin typeface="Roboto Bold"/>
              </a:rPr>
              <a:t>, </a:t>
            </a:r>
            <a:r>
              <a:rPr lang="en-US" sz="3205" dirty="0" err="1" smtClean="0">
                <a:solidFill>
                  <a:srgbClr val="FFFFFF"/>
                </a:solidFill>
                <a:latin typeface="Roboto Bold"/>
              </a:rPr>
              <a:t>подтверждающ</a:t>
            </a:r>
            <a:r>
              <a:rPr lang="ru-RU" sz="3205" dirty="0" smtClean="0">
                <a:solidFill>
                  <a:srgbClr val="FFFFFF"/>
                </a:solidFill>
                <a:latin typeface="Roboto Bold"/>
              </a:rPr>
              <a:t>их право на гараж</a:t>
            </a:r>
            <a:r>
              <a:rPr lang="en-US" sz="3205" dirty="0" smtClean="0">
                <a:solidFill>
                  <a:srgbClr val="FFFFFF"/>
                </a:solidFill>
                <a:latin typeface="Roboto Bold"/>
              </a:rPr>
              <a:t>, </a:t>
            </a:r>
            <a:r>
              <a:rPr lang="en-US" sz="3205" dirty="0">
                <a:solidFill>
                  <a:srgbClr val="FFFFFF"/>
                </a:solidFill>
                <a:latin typeface="Roboto Bold"/>
              </a:rPr>
              <a:t>к </a:t>
            </a:r>
            <a:r>
              <a:rPr lang="en-US" sz="3205" dirty="0" err="1">
                <a:solidFill>
                  <a:srgbClr val="FFFFFF"/>
                </a:solidFill>
                <a:latin typeface="Roboto Bold"/>
              </a:rPr>
              <a:t>заявлению</a:t>
            </a:r>
            <a:r>
              <a:rPr lang="en-US" sz="32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05" dirty="0" err="1">
                <a:solidFill>
                  <a:srgbClr val="FFFFFF"/>
                </a:solidFill>
                <a:latin typeface="Roboto Bold"/>
              </a:rPr>
              <a:t>может</a:t>
            </a:r>
            <a:r>
              <a:rPr lang="en-US" sz="32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05" dirty="0" err="1">
                <a:solidFill>
                  <a:srgbClr val="FFFFFF"/>
                </a:solidFill>
                <a:latin typeface="Roboto Bold"/>
              </a:rPr>
              <a:t>быть</a:t>
            </a:r>
            <a:r>
              <a:rPr lang="en-US" sz="32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205" dirty="0" err="1">
                <a:solidFill>
                  <a:srgbClr val="FFFFFF"/>
                </a:solidFill>
                <a:latin typeface="Roboto Bold"/>
              </a:rPr>
              <a:t>приложен</a:t>
            </a:r>
            <a:r>
              <a:rPr lang="en-US" sz="3205" dirty="0">
                <a:solidFill>
                  <a:srgbClr val="FFFFFF"/>
                </a:solidFill>
                <a:latin typeface="Roboto Bold"/>
              </a:rPr>
              <a:t>:</a:t>
            </a:r>
          </a:p>
          <a:p>
            <a:pPr>
              <a:lnSpc>
                <a:spcPts val="2080"/>
              </a:lnSpc>
            </a:pPr>
            <a:endParaRPr lang="en-US" sz="3205" dirty="0">
              <a:solidFill>
                <a:srgbClr val="FFFFFF"/>
              </a:solidFill>
              <a:latin typeface="Roboto Bold"/>
            </a:endParaRPr>
          </a:p>
          <a:p>
            <a:pPr>
              <a:lnSpc>
                <a:spcPts val="4968"/>
              </a:lnSpc>
              <a:spcBef>
                <a:spcPct val="0"/>
              </a:spcBef>
            </a:pPr>
            <a:r>
              <a:rPr lang="en-US" sz="3105" dirty="0">
                <a:solidFill>
                  <a:srgbClr val="FFFFFF"/>
                </a:solidFill>
                <a:latin typeface="Roboto Bold"/>
              </a:rPr>
              <a:t>  *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заключенные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до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ru-RU" sz="3105" dirty="0" smtClean="0">
                <a:solidFill>
                  <a:srgbClr val="FFFFFF"/>
                </a:solidFill>
                <a:latin typeface="Roboto Bold"/>
              </a:rPr>
              <a:t>29</a:t>
            </a:r>
            <a:r>
              <a:rPr lang="en-US" sz="3105" dirty="0" smtClean="0">
                <a:solidFill>
                  <a:srgbClr val="FFFFFF"/>
                </a:solidFill>
                <a:latin typeface="Roboto Bold"/>
              </a:rPr>
              <a:t>.12.2004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договор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о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подключении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гаража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к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сетям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инженерно-технического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обеспечения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, и (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или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)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договор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о предоставлении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коммунальных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услуг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в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связи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с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использованием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гаража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, и (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или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)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документы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,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подтверждающие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исполнение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со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стороны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гражданина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обязательств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по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оплате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коммунальных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услуг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;</a:t>
            </a:r>
          </a:p>
          <a:p>
            <a:pPr>
              <a:lnSpc>
                <a:spcPts val="4968"/>
              </a:lnSpc>
              <a:spcBef>
                <a:spcPct val="0"/>
              </a:spcBef>
            </a:pPr>
            <a:endParaRPr lang="en-US" sz="3105" dirty="0">
              <a:solidFill>
                <a:srgbClr val="FFFFFF"/>
              </a:solidFill>
              <a:latin typeface="Roboto Bold"/>
            </a:endParaRPr>
          </a:p>
          <a:p>
            <a:pPr>
              <a:lnSpc>
                <a:spcPts val="4968"/>
              </a:lnSpc>
              <a:spcBef>
                <a:spcPct val="0"/>
              </a:spcBef>
            </a:pPr>
            <a:r>
              <a:rPr lang="en-US" sz="3105" dirty="0">
                <a:solidFill>
                  <a:srgbClr val="FFFFFF"/>
                </a:solidFill>
                <a:latin typeface="Roboto Bold"/>
              </a:rPr>
              <a:t>*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документ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,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подтверждающий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проведение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государственного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технического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учета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и (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или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)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технической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инвентаризации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гаража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до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1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января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2013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года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,  в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котором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имеются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указания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на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заявителя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в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качестве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правообладателя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гаража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либо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заказчика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изготовления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указанного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документа и на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год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его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постройки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,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указывающий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на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возведение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гаража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105" dirty="0" err="1">
                <a:solidFill>
                  <a:srgbClr val="FFFFFF"/>
                </a:solidFill>
                <a:latin typeface="Roboto Bold"/>
              </a:rPr>
              <a:t>до</a:t>
            </a:r>
            <a:r>
              <a:rPr lang="en-US" sz="310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ru-RU" sz="3105" dirty="0" smtClean="0">
                <a:solidFill>
                  <a:srgbClr val="FFFFFF"/>
                </a:solidFill>
                <a:latin typeface="Roboto Bold"/>
              </a:rPr>
              <a:t>29</a:t>
            </a:r>
            <a:r>
              <a:rPr lang="en-US" sz="3105" dirty="0" smtClean="0">
                <a:solidFill>
                  <a:srgbClr val="FFFFFF"/>
                </a:solidFill>
                <a:latin typeface="Roboto Bold"/>
              </a:rPr>
              <a:t>.12.2004 .</a:t>
            </a:r>
            <a:endParaRPr lang="en-US" sz="3105" dirty="0">
              <a:solidFill>
                <a:srgbClr val="FFFFFF"/>
              </a:solidFill>
              <a:latin typeface="Robo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307" t="30259" r="7982" b="16364"/>
          <a:stretch>
            <a:fillRect/>
          </a:stretch>
        </p:blipFill>
        <p:spPr>
          <a:xfrm>
            <a:off x="2822596" y="4000500"/>
            <a:ext cx="12521691" cy="4267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822802" y="557117"/>
            <a:ext cx="10521485" cy="916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31"/>
              </a:lnSpc>
              <a:spcBef>
                <a:spcPct val="0"/>
              </a:spcBef>
            </a:pPr>
            <a:r>
              <a:rPr lang="en-US" sz="4269" dirty="0" err="1">
                <a:solidFill>
                  <a:srgbClr val="FFFFFF"/>
                </a:solidFill>
                <a:latin typeface="Crimson Roman Bold Italics"/>
              </a:rPr>
              <a:t>Формирование</a:t>
            </a:r>
            <a:r>
              <a:rPr lang="en-US" sz="4269" dirty="0">
                <a:solidFill>
                  <a:srgbClr val="FFFFFF"/>
                </a:solidFill>
                <a:latin typeface="Crimson Roman Bold Italics"/>
              </a:rPr>
              <a:t> участка </a:t>
            </a:r>
            <a:r>
              <a:rPr lang="en-US" sz="4269" dirty="0" err="1">
                <a:solidFill>
                  <a:srgbClr val="FFFFFF"/>
                </a:solidFill>
                <a:latin typeface="Crimson Roman Bold Italics"/>
              </a:rPr>
              <a:t>под</a:t>
            </a:r>
            <a:r>
              <a:rPr lang="en-US" sz="4269" dirty="0">
                <a:solidFill>
                  <a:srgbClr val="FFFFFF"/>
                </a:solidFill>
                <a:latin typeface="Crimson Roman Bold Italics"/>
              </a:rPr>
              <a:t> </a:t>
            </a:r>
            <a:r>
              <a:rPr lang="en-US" sz="4269" dirty="0" err="1">
                <a:solidFill>
                  <a:srgbClr val="FFFFFF"/>
                </a:solidFill>
                <a:latin typeface="Crimson Roman Bold Italics"/>
              </a:rPr>
              <a:t>гаражом</a:t>
            </a:r>
            <a:endParaRPr lang="en-US" sz="4269" dirty="0">
              <a:solidFill>
                <a:srgbClr val="FFFFFF"/>
              </a:solidFill>
              <a:latin typeface="Crimson Roman Bold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172017"/>
            <a:ext cx="6911876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1"/>
              </a:lnSpc>
              <a:spcBef>
                <a:spcPct val="0"/>
              </a:spcBef>
            </a:pPr>
            <a:r>
              <a:rPr lang="en-US" sz="3569" dirty="0" err="1">
                <a:solidFill>
                  <a:srgbClr val="FFFFFF"/>
                </a:solidFill>
                <a:latin typeface="Roboto Bold"/>
              </a:rPr>
              <a:t>Предварительное</a:t>
            </a:r>
            <a:r>
              <a:rPr lang="en-US" sz="35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569" dirty="0" err="1" smtClean="0">
                <a:solidFill>
                  <a:srgbClr val="FFFFFF"/>
                </a:solidFill>
                <a:latin typeface="Roboto Bold"/>
              </a:rPr>
              <a:t>согласование</a:t>
            </a:r>
            <a:r>
              <a:rPr lang="ru-RU" sz="3569" dirty="0" smtClean="0">
                <a:solidFill>
                  <a:srgbClr val="FFFFFF"/>
                </a:solidFill>
                <a:latin typeface="Roboto Bold"/>
              </a:rPr>
              <a:t/>
            </a:r>
            <a:br>
              <a:rPr lang="ru-RU" sz="3569" dirty="0" smtClean="0">
                <a:solidFill>
                  <a:srgbClr val="FFFFFF"/>
                </a:solidFill>
                <a:latin typeface="Roboto Bold"/>
              </a:rPr>
            </a:br>
            <a:r>
              <a:rPr lang="ru-RU" sz="2000" i="1" dirty="0" smtClean="0">
                <a:solidFill>
                  <a:srgbClr val="FFFFFF"/>
                </a:solidFill>
                <a:latin typeface="Roboto Bold"/>
              </a:rPr>
              <a:t>вариант 1</a:t>
            </a:r>
            <a:endParaRPr lang="en-US" sz="3569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915400" y="2172017"/>
            <a:ext cx="8743409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1"/>
              </a:lnSpc>
              <a:spcBef>
                <a:spcPct val="0"/>
              </a:spcBef>
            </a:pPr>
            <a:r>
              <a:rPr lang="en-US" sz="3569" dirty="0" err="1">
                <a:solidFill>
                  <a:srgbClr val="FFFFFF"/>
                </a:solidFill>
                <a:latin typeface="Roboto Bold"/>
              </a:rPr>
              <a:t>Комплексные</a:t>
            </a:r>
            <a:r>
              <a:rPr lang="en-US" sz="35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569" dirty="0" err="1">
                <a:solidFill>
                  <a:srgbClr val="FFFFFF"/>
                </a:solidFill>
                <a:latin typeface="Roboto Bold"/>
              </a:rPr>
              <a:t>кадастровые</a:t>
            </a:r>
            <a:r>
              <a:rPr lang="en-US" sz="35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569" dirty="0" err="1" smtClean="0">
                <a:solidFill>
                  <a:srgbClr val="FFFFFF"/>
                </a:solidFill>
                <a:latin typeface="Roboto Bold"/>
              </a:rPr>
              <a:t>работы</a:t>
            </a:r>
            <a:endParaRPr lang="ru-RU" sz="3569" dirty="0" smtClean="0">
              <a:solidFill>
                <a:srgbClr val="FFFFFF"/>
              </a:solidFill>
              <a:latin typeface="Roboto Bold"/>
            </a:endParaRPr>
          </a:p>
          <a:p>
            <a:pPr algn="ctr">
              <a:lnSpc>
                <a:spcPts val="5711"/>
              </a:lnSpc>
              <a:spcBef>
                <a:spcPct val="0"/>
              </a:spcBef>
            </a:pPr>
            <a:r>
              <a:rPr lang="ru-RU" sz="2000" i="1" dirty="0" smtClean="0">
                <a:solidFill>
                  <a:srgbClr val="FFFFFF"/>
                </a:solidFill>
                <a:latin typeface="Roboto Bold"/>
              </a:rPr>
              <a:t>вариант 2</a:t>
            </a:r>
            <a:r>
              <a:rPr lang="en-US" sz="3569" dirty="0" smtClean="0">
                <a:solidFill>
                  <a:srgbClr val="FFFFFF"/>
                </a:solidFill>
                <a:latin typeface="Roboto Bold"/>
              </a:rPr>
              <a:t> </a:t>
            </a:r>
            <a:endParaRPr lang="en-US" sz="3569" dirty="0">
              <a:solidFill>
                <a:srgbClr val="FFFFFF"/>
              </a:solidFill>
              <a:latin typeface="Roboto Bold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486400" y="1473676"/>
            <a:ext cx="2362201" cy="698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811000" y="1473676"/>
            <a:ext cx="1905000" cy="85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754" y="514409"/>
            <a:ext cx="16557755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1"/>
              </a:lnSpc>
              <a:spcBef>
                <a:spcPct val="0"/>
              </a:spcBef>
            </a:pP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Комплексные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кадастровые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работы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-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кадастровые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работы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,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которые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выполняются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одновременно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в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отношении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всех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земельных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участков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,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расположенных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на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территории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одного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 smtClean="0">
                <a:solidFill>
                  <a:srgbClr val="FFFFFF"/>
                </a:solidFill>
                <a:latin typeface="Roboto Bold"/>
              </a:rPr>
              <a:t>кооператива</a:t>
            </a:r>
            <a:endParaRPr lang="en-US" sz="3469" dirty="0">
              <a:solidFill>
                <a:srgbClr val="FFFFFF"/>
              </a:solidFill>
              <a:latin typeface="Roboto Bold"/>
            </a:endParaRPr>
          </a:p>
          <a:p>
            <a:pPr algn="ctr">
              <a:lnSpc>
                <a:spcPts val="5551"/>
              </a:lnSpc>
              <a:spcBef>
                <a:spcPct val="0"/>
              </a:spcBef>
            </a:pPr>
            <a:r>
              <a:rPr lang="en-US" sz="3469" dirty="0">
                <a:solidFill>
                  <a:srgbClr val="FFFFFF"/>
                </a:solidFill>
                <a:latin typeface="Roboto Bold"/>
              </a:rPr>
              <a:t>(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основание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-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решение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общего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>
                <a:solidFill>
                  <a:srgbClr val="FFFFFF"/>
                </a:solidFill>
                <a:latin typeface="Roboto Bold"/>
              </a:rPr>
              <a:t>собрания</a:t>
            </a:r>
            <a:r>
              <a:rPr lang="en-US" sz="346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3469" dirty="0" err="1" smtClean="0">
                <a:solidFill>
                  <a:srgbClr val="FFFFFF"/>
                </a:solidFill>
                <a:latin typeface="Roboto Bold"/>
              </a:rPr>
              <a:t>собственников</a:t>
            </a:r>
            <a:r>
              <a:rPr lang="ru-RU" sz="3469" dirty="0" smtClean="0">
                <a:solidFill>
                  <a:srgbClr val="FFFFFF"/>
                </a:solidFill>
                <a:latin typeface="Roboto Bold"/>
              </a:rPr>
              <a:t>, </a:t>
            </a:r>
          </a:p>
          <a:p>
            <a:pPr algn="ctr">
              <a:lnSpc>
                <a:spcPts val="5551"/>
              </a:lnSpc>
              <a:spcBef>
                <a:spcPct val="0"/>
              </a:spcBef>
            </a:pPr>
            <a:r>
              <a:rPr lang="ru-RU" sz="3469" dirty="0" smtClean="0">
                <a:solidFill>
                  <a:srgbClr val="FFFFFF"/>
                </a:solidFill>
                <a:latin typeface="Roboto Bold"/>
              </a:rPr>
              <a:t>наличие проекта межевания территории</a:t>
            </a:r>
            <a:r>
              <a:rPr lang="en-US" sz="3469" dirty="0" smtClean="0">
                <a:solidFill>
                  <a:srgbClr val="FFFFFF"/>
                </a:solidFill>
                <a:latin typeface="Roboto Bold"/>
              </a:rPr>
              <a:t>)</a:t>
            </a:r>
            <a:endParaRPr lang="en-US" sz="3469" dirty="0">
              <a:solidFill>
                <a:srgbClr val="FFFFFF"/>
              </a:solidFill>
              <a:latin typeface="Roboto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2400" y="4229100"/>
            <a:ext cx="9839738" cy="5510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419</Words>
  <Application>Microsoft Office PowerPoint</Application>
  <PresentationFormat>Произвольный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Montserrat Light Italics</vt:lpstr>
      <vt:lpstr>Crimson Roman Bold Italics</vt:lpstr>
      <vt:lpstr>Calibri</vt:lpstr>
      <vt:lpstr>Roboto Bold</vt:lpstr>
      <vt:lpstr>Roboto Bold Italics</vt:lpstr>
      <vt:lpstr>Crimson Roman</vt:lpstr>
      <vt:lpstr>Montserrat</vt:lpstr>
      <vt:lpstr>Arial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Земельный участок, на котором расположен гараж находится или находился в гаражном кооперативе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Buying Your First Home</dc:title>
  <dc:creator>Попова Наталья Александровна</dc:creator>
  <cp:lastModifiedBy>Хайдукова Светлана Сергеевна</cp:lastModifiedBy>
  <cp:revision>22</cp:revision>
  <dcterms:created xsi:type="dcterms:W3CDTF">2006-08-16T00:00:00Z</dcterms:created>
  <dcterms:modified xsi:type="dcterms:W3CDTF">2021-08-26T09:05:46Z</dcterms:modified>
  <dc:identifier>DAEhWKEsu3g</dc:identifier>
</cp:coreProperties>
</file>