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Fifth level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Fifth level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14.09.2026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Click to edit Master text styles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14.09.2026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14.09.2026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14.09.2026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14.09.2026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Click icon to add picture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14.09.2026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Click to edit Master text styles</a:t>
            </a:r>
            <a:endParaRPr/>
          </a:p>
          <a:p>
            <a:pPr lvl="1">
              <a:defRPr/>
            </a:pPr>
            <a:r>
              <a:rPr lang="ru-RU"/>
              <a:t>Second level</a:t>
            </a:r>
            <a:endParaRPr/>
          </a:p>
          <a:p>
            <a:pPr lvl="2">
              <a:defRPr/>
            </a:pPr>
            <a:r>
              <a:rPr lang="ru-RU"/>
              <a:t>Third level</a:t>
            </a:r>
            <a:endParaRPr/>
          </a:p>
          <a:p>
            <a:pPr lvl="3">
              <a:defRPr/>
            </a:pPr>
            <a:r>
              <a:rPr lang="ru-RU"/>
              <a:t>Fourth level</a:t>
            </a:r>
            <a:endParaRPr/>
          </a:p>
          <a:p>
            <a:pPr lvl="4">
              <a:defRPr/>
            </a:pPr>
            <a:r>
              <a:rPr lang="ru-RU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ru-RU"/>
              <a:t>14.09.2026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672600" name="Рисунок 1567259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8656" y="625656"/>
            <a:ext cx="11936126" cy="6227833"/>
          </a:xfrm>
          <a:prstGeom prst="rect">
            <a:avLst/>
          </a:prstGeom>
          <a:ln w="12699">
            <a:solidFill>
              <a:schemeClr val="accent1">
                <a:lumMod val="50196"/>
              </a:schemeClr>
            </a:solidFill>
            <a:prstDash val="solid"/>
          </a:ln>
        </p:spPr>
      </p:pic>
      <p:sp>
        <p:nvSpPr>
          <p:cNvPr id="1047874600" name=" 1047874599"/>
          <p:cNvSpPr/>
          <p:nvPr/>
        </p:nvSpPr>
        <p:spPr bwMode="auto">
          <a:xfrm>
            <a:off x="-8983" y="76655"/>
            <a:ext cx="12211768" cy="548999"/>
          </a:xfr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sz="3000" b="1" i="0" u="none">
                <a:solidFill>
                  <a:srgbClr val="101E63"/>
                </a:solidFill>
                <a:latin typeface="Times New Roman"/>
                <a:ea typeface="Cuprum"/>
                <a:cs typeface="Times New Roman"/>
              </a:rPr>
              <a:t>«Правила поведения при встрече с дикими животными»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spd="slow" p14:dur="2000" advClick="1">
        <p:split orient="vert" dir="in"/>
      </p:transition>
    </mc:Choice>
    <mc:Fallback>
      <p:transition spd="slow">
        <p:split orient="vert" dir="in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5132552" name=" 855132551"/>
          <p:cNvSpPr/>
          <p:nvPr/>
        </p:nvSpPr>
        <p:spPr bwMode="auto">
          <a:xfrm>
            <a:off x="153036" y="182697"/>
            <a:ext cx="11947481" cy="6462119"/>
          </a:xfr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defRPr/>
            </a:pPr>
            <a:r>
              <a:rPr sz="1500" b="0" i="0" u="none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  </a:t>
            </a:r>
            <a:r>
              <a:rPr sz="1400" b="0" i="0" u="none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 Встреча с дикими животными может обернуться трагедией именно из-за незнания правил поведения с ними. Большинство нападений животных провоцируютя самим человеком.</a:t>
            </a:r>
            <a:endParaRPr sz="14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endParaRPr sz="500" b="0" i="0" u="none">
              <a:solidFill>
                <a:schemeClr val="tx1"/>
              </a:solidFill>
              <a:latin typeface="Times New Roman"/>
              <a:ea typeface="Arial"/>
              <a:cs typeface="Times New Roman"/>
            </a:endParaRPr>
          </a:p>
          <a:p>
            <a:pPr algn="just">
              <a:defRPr/>
            </a:pPr>
            <a:r>
              <a:rPr sz="1400" b="0" i="0" u="none">
                <a:solidFill>
                  <a:srgbClr val="101E63"/>
                </a:solidFill>
                <a:latin typeface="Times New Roman"/>
                <a:ea typeface="Arial"/>
                <a:cs typeface="Times New Roman"/>
              </a:rPr>
              <a:t>   </a:t>
            </a:r>
            <a:r>
              <a:rPr sz="1400" b="1" i="0" u="none">
                <a:solidFill>
                  <a:srgbClr val="101E63"/>
                </a:solidFill>
                <a:latin typeface="Times New Roman"/>
                <a:ea typeface="Arial"/>
                <a:cs typeface="Times New Roman"/>
              </a:rPr>
              <a:t>Правила поведения при встрече с дикими животными:</a:t>
            </a:r>
          </a:p>
          <a:p>
            <a:pPr algn="just">
              <a:defRPr/>
            </a:pPr>
            <a:r>
              <a:rPr sz="1400" b="0" i="0" u="none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- Не подкрадывайтесь к животным. Лучше передвигайтесь шумно - скорее всего, животное убежит. А вот если вы застанете его врасплох - оно может </a:t>
            </a:r>
            <a:br>
              <a:rPr sz="1400" b="0" i="0" u="none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</a:br>
            <a:r>
              <a:rPr sz="1400" b="0" i="0" u="none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и напасть, просто от страха, защищаясь.</a:t>
            </a:r>
            <a:endParaRPr sz="14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endParaRPr sz="500" b="0" i="0" u="none">
              <a:solidFill>
                <a:schemeClr val="tx1"/>
              </a:solidFill>
              <a:latin typeface="Times New Roman"/>
              <a:ea typeface="Arial"/>
              <a:cs typeface="Times New Roman"/>
            </a:endParaRPr>
          </a:p>
          <a:p>
            <a:pPr algn="just">
              <a:defRPr/>
            </a:pPr>
            <a:r>
              <a:rPr sz="1400" b="0" i="0" u="none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- Если повстречались - дайте животному уйти. Если всё же встречи избежать не удалось и вы неожиданно столкнулись с животным - дайте ему возможность уйти.</a:t>
            </a:r>
            <a:endParaRPr sz="14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endParaRPr sz="500" b="0" i="0" u="none">
              <a:solidFill>
                <a:schemeClr val="tx1"/>
              </a:solidFill>
              <a:latin typeface="Times New Roman"/>
              <a:ea typeface="Arial"/>
              <a:cs typeface="Times New Roman"/>
            </a:endParaRPr>
          </a:p>
          <a:p>
            <a:pPr algn="just">
              <a:defRPr/>
            </a:pPr>
            <a:r>
              <a:rPr sz="1400" b="0" i="0" u="none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- Не убегайте и не поворачивайтесь спиной. Ни в коем случае не убегайте от животного, и тем более не поворачивайтесь к нему спиной - оно может посчитать это «приглашением» к нападению. Необходимо медленно и осторожно пятиться спиной, наблюдая за поведением животного.</a:t>
            </a:r>
            <a:endParaRPr sz="14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endParaRPr sz="500" b="0" i="0" u="none">
              <a:solidFill>
                <a:schemeClr val="tx1"/>
              </a:solidFill>
              <a:latin typeface="Times New Roman"/>
              <a:ea typeface="Arial"/>
              <a:cs typeface="Times New Roman"/>
            </a:endParaRPr>
          </a:p>
          <a:p>
            <a:pPr algn="just">
              <a:defRPr/>
            </a:pPr>
            <a:r>
              <a:rPr sz="1400" b="0" i="0" u="none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- Не смотрите в глаза животному. Но и не упускайте из виду. Смотрите поверх его головы или на грудь, на спину или бока. Но только не в глаза.</a:t>
            </a:r>
            <a:endParaRPr sz="1400" b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endParaRPr sz="500" b="0" i="0" u="none">
              <a:solidFill>
                <a:schemeClr val="tx1"/>
              </a:solidFill>
              <a:latin typeface="Times New Roman"/>
              <a:ea typeface="Arial"/>
              <a:cs typeface="Times New Roman"/>
            </a:endParaRPr>
          </a:p>
          <a:p>
            <a:pPr algn="just">
              <a:defRPr/>
            </a:pPr>
            <a:r>
              <a:rPr sz="1400" b="0" i="0" u="none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- Не делайте резких движений. Не кричите, не пытайтесь его прогнать, не машите на него руками или ногами, не бросайте в него ничего, </a:t>
            </a:r>
            <a:br>
              <a:rPr sz="1400" b="0" i="0" u="none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</a:br>
            <a:r>
              <a:rPr sz="1400" b="0" i="0" u="none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не провоцируйте и не раздражайте его! Оставайтесь спокойным, чтобы животное не посчитало вас угрозой. И осторожно отступайте назад.</a:t>
            </a:r>
            <a:endParaRPr sz="1400" b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endParaRPr sz="500" b="0" i="0" u="none">
              <a:solidFill>
                <a:schemeClr val="tx1"/>
              </a:solidFill>
              <a:latin typeface="Times New Roman"/>
              <a:ea typeface="Arial"/>
              <a:cs typeface="Times New Roman"/>
            </a:endParaRPr>
          </a:p>
          <a:p>
            <a:pPr algn="just">
              <a:defRPr/>
            </a:pPr>
            <a:r>
              <a:rPr sz="1400" b="0" i="0" u="none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- Не подходите и не прикасайтесь. Даже если вам кажется, что животное не опасно, и даже если оно само идёт на контакт. Осторожно отступайте от него, надеясь, что оно утратит к вам интерес.</a:t>
            </a:r>
            <a:endParaRPr sz="1400" b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endParaRPr sz="500" b="0" i="0" u="none">
              <a:solidFill>
                <a:schemeClr val="tx1"/>
              </a:solidFill>
              <a:latin typeface="Times New Roman"/>
              <a:ea typeface="Arial"/>
              <a:cs typeface="Times New Roman"/>
            </a:endParaRPr>
          </a:p>
          <a:p>
            <a:pPr algn="just">
              <a:defRPr/>
            </a:pPr>
            <a:r>
              <a:rPr sz="1400" b="0" i="0" u="none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- Будьте крайне осторожны с ранеными животными. Они более уязвимы, отчего становятся более опасливыми. Они могут посчитать вас угрозой </a:t>
            </a:r>
            <a:br>
              <a:rPr sz="1400" b="0" i="0" u="none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</a:br>
            <a:r>
              <a:rPr sz="1400" b="0" i="0" u="none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и напасть, постарайтесь не спровоцировать их, ведя себя спокойно и пятясь от них подальше.</a:t>
            </a:r>
            <a:endParaRPr sz="1400" b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endParaRPr sz="500" b="0" i="0" u="none">
              <a:solidFill>
                <a:schemeClr val="tx1"/>
              </a:solidFill>
              <a:latin typeface="Times New Roman"/>
              <a:ea typeface="Arial"/>
              <a:cs typeface="Times New Roman"/>
            </a:endParaRPr>
          </a:p>
          <a:p>
            <a:pPr algn="just">
              <a:defRPr/>
            </a:pPr>
            <a:r>
              <a:rPr sz="1400" b="0" i="0" u="none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- Держитесь подальше от детёнышей. Животные обычно защищают своё потомство, потому могут напасть, если вы просто приблизитесь к детёнышам.</a:t>
            </a:r>
          </a:p>
          <a:p>
            <a:pPr algn="just">
              <a:defRPr/>
            </a:pPr>
            <a:endParaRPr sz="500" b="0" i="0" u="none">
              <a:solidFill>
                <a:schemeClr val="tx1"/>
              </a:solidFill>
              <a:latin typeface="Times New Roman"/>
              <a:ea typeface="Arial"/>
              <a:cs typeface="Times New Roman"/>
            </a:endParaRPr>
          </a:p>
          <a:p>
            <a:pPr algn="just">
              <a:defRPr/>
            </a:pPr>
            <a:r>
              <a:rPr lang="ru-RU" sz="1400" b="0" i="0" u="none" strike="noStrike" cap="none" spc="0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- </a:t>
            </a:r>
            <a:r>
              <a:rPr lang="ru-RU" sz="14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 нахождении в лесу на сборе ягод, грибов нужно производить как можно больше шума, петь, громко разговаривать, медведь, как правило, покидает шумное место.</a:t>
            </a:r>
            <a:endParaRPr sz="1400" b="0" i="0" u="none">
              <a:solidFill>
                <a:schemeClr val="tx1"/>
              </a:solidFill>
              <a:latin typeface="Times New Roman"/>
              <a:ea typeface="Arial"/>
              <a:cs typeface="Times New Roman"/>
            </a:endParaRPr>
          </a:p>
          <a:p>
            <a:pPr algn="just">
              <a:defRPr/>
            </a:pPr>
            <a:endParaRPr sz="500" b="0" i="0" u="none">
              <a:solidFill>
                <a:schemeClr val="tx1"/>
              </a:solidFill>
              <a:latin typeface="Times New Roman"/>
              <a:ea typeface="Arial"/>
              <a:cs typeface="Times New Roman"/>
            </a:endParaRPr>
          </a:p>
          <a:p>
            <a:pPr algn="just">
              <a:lnSpc>
                <a:spcPct val="100000"/>
              </a:lnSpc>
              <a:defRPr/>
            </a:pPr>
            <a:r>
              <a:rPr lang="ru-RU" sz="1400" b="0" i="0" u="none" strike="noStrike" cap="none" spc="0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- </a:t>
            </a:r>
            <a:r>
              <a:rPr lang="ru-RU" sz="14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Ни при каких обстоятельствах не нужно приближаться к останкам павших животных. Потревоженный на добыче медведь в большинстве случаев переходит в нападение. </a:t>
            </a:r>
            <a:endParaRPr sz="1400" b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defRPr/>
            </a:pPr>
            <a:endParaRPr sz="500" b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defRPr/>
            </a:pPr>
            <a:r>
              <a:rPr lang="ru-RU" sz="1400" b="0" i="0" u="none" strike="noStrike" cap="none" spc="0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- </a:t>
            </a:r>
            <a:r>
              <a:rPr lang="ru-RU" sz="14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Диких животных (в том числе и медведя) можно пытаться отпугнуть звоном металлических предметов, громким криком, голосом, выстрелами в воздух, ракетами, фальшфейером (при этом нужно помнить, что и ракеты, и фальшфейер очень пожароопасны). </a:t>
            </a:r>
          </a:p>
          <a:p>
            <a:pPr algn="just">
              <a:lnSpc>
                <a:spcPct val="100000"/>
              </a:lnSpc>
              <a:defRPr/>
            </a:pPr>
            <a:endParaRPr sz="500" b="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defRPr/>
            </a:pPr>
            <a:r>
              <a:rPr sz="1400" b="1">
                <a:solidFill>
                  <a:srgbClr val="C00000"/>
                </a:solidFill>
                <a:latin typeface="Times New Roman"/>
                <a:cs typeface="Times New Roman"/>
              </a:rPr>
              <a:t>О возникшей угрозе жизни и здоровью граждан на территории населенных пунктов, охотничьих угодий (общедоступных и закрепленных) </a:t>
            </a:r>
            <a:br>
              <a:rPr sz="1400" b="1">
                <a:solidFill>
                  <a:srgbClr val="C00000"/>
                </a:solidFill>
                <a:latin typeface="Times New Roman"/>
                <a:cs typeface="Times New Roman"/>
              </a:rPr>
            </a:br>
            <a:r>
              <a:rPr sz="1400" b="1">
                <a:solidFill>
                  <a:srgbClr val="C00000"/>
                </a:solidFill>
                <a:latin typeface="Times New Roman"/>
                <a:cs typeface="Times New Roman"/>
              </a:rPr>
              <a:t>и интых территориях необходимо сообщить в Единую дежурно-диспетчерскую службу -</a:t>
            </a:r>
            <a:r>
              <a:rPr sz="2200" b="1">
                <a:solidFill>
                  <a:srgbClr val="C00000"/>
                </a:solidFill>
                <a:latin typeface="Times New Roman"/>
                <a:cs typeface="Times New Roman"/>
              </a:rPr>
              <a:t> 112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67</Words>
  <Application>Microsoft Office PowerPoint</Application>
  <DocSecurity>0</DocSecurity>
  <PresentationFormat>Широкоэкранный</PresentationFormat>
  <Paragraphs>27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Cuprum</vt:lpstr>
      <vt:lpstr>Times New Roman</vt:lpstr>
      <vt:lpstr>Office Theme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Улдуз Абдуллаева</dc:creator>
  <cp:keywords/>
  <dc:description/>
  <cp:lastModifiedBy>Улдуз Абдуллаева</cp:lastModifiedBy>
  <cp:revision>10</cp:revision>
  <dcterms:created xsi:type="dcterms:W3CDTF">2012-12-03T06:56:55Z</dcterms:created>
  <dcterms:modified xsi:type="dcterms:W3CDTF">2026-09-14T11:20:47Z</dcterms:modified>
  <cp:category/>
  <dc:identifier/>
  <cp:contentStatus/>
  <dc:language/>
  <cp:version/>
</cp:coreProperties>
</file>