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56" r:id="rId2"/>
    <p:sldId id="284" r:id="rId3"/>
    <p:sldId id="262" r:id="rId4"/>
    <p:sldId id="285" r:id="rId5"/>
    <p:sldId id="286" r:id="rId6"/>
    <p:sldId id="287" r:id="rId7"/>
    <p:sldId id="288" r:id="rId8"/>
    <p:sldId id="289" r:id="rId9"/>
    <p:sldId id="290" r:id="rId10"/>
    <p:sldId id="291" r:id="rId11"/>
    <p:sldId id="293" r:id="rId12"/>
    <p:sldId id="295" r:id="rId13"/>
    <p:sldId id="296" r:id="rId14"/>
    <p:sldId id="297" r:id="rId15"/>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6"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8B4D56B2-90C9-462E-BACA-D46B6597892A}" type="datetimeFigureOut">
              <a:rPr lang="ru-RU" smtClean="0"/>
              <a:t>24.11.2022</a:t>
            </a:fld>
            <a:endParaRPr lang="ru-RU"/>
          </a:p>
        </p:txBody>
      </p:sp>
      <p:sp>
        <p:nvSpPr>
          <p:cNvPr id="4" name="Нижний колонтитул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7C9F67FD-0814-4B9E-A983-17F1BC83DDF8}" type="slidenum">
              <a:rPr lang="ru-RU" smtClean="0"/>
              <a:t>‹#›</a:t>
            </a:fld>
            <a:endParaRPr lang="ru-RU"/>
          </a:p>
        </p:txBody>
      </p:sp>
    </p:spTree>
    <p:extLst>
      <p:ext uri="{BB962C8B-B14F-4D97-AF65-F5344CB8AC3E}">
        <p14:creationId xmlns:p14="http://schemas.microsoft.com/office/powerpoint/2010/main" val="584058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B4A296A2-E201-4680-84F3-E58750CF550C}" type="datetimeFigureOut">
              <a:rPr lang="ru-RU" smtClean="0"/>
              <a:t>24.11.2022</a:t>
            </a:fld>
            <a:endParaRPr lang="ru-RU"/>
          </a:p>
        </p:txBody>
      </p:sp>
      <p:sp>
        <p:nvSpPr>
          <p:cNvPr id="4" name="Образ слайда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53FE0BC4-5F0C-49F3-AC30-899071ACE77B}" type="slidenum">
              <a:rPr lang="ru-RU" smtClean="0"/>
              <a:t>‹#›</a:t>
            </a:fld>
            <a:endParaRPr lang="ru-RU"/>
          </a:p>
        </p:txBody>
      </p:sp>
    </p:spTree>
    <p:extLst>
      <p:ext uri="{BB962C8B-B14F-4D97-AF65-F5344CB8AC3E}">
        <p14:creationId xmlns:p14="http://schemas.microsoft.com/office/powerpoint/2010/main" val="225767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Минимальная ширина пешеходного пути с учетом встречного движения маломобильных групп населения на кресле-коляске должна быть не менее 2,0 м (СП 59.13330, пункт 5.1.7). Люди со вспомогательными средствами передвижения и в инвалидных колясках должны иметь возможность без проблем разминуться друг с другом на узких участках дорожки или изменить направление движения. </a:t>
            </a:r>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4</a:t>
            </a:fld>
            <a:endParaRPr lang="ru-RU"/>
          </a:p>
        </p:txBody>
      </p:sp>
    </p:spTree>
    <p:extLst>
      <p:ext uri="{BB962C8B-B14F-4D97-AF65-F5344CB8AC3E}">
        <p14:creationId xmlns:p14="http://schemas.microsoft.com/office/powerpoint/2010/main" val="223900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Как правило, обеспечить указанную ширину тротуаров в существующей застройке затруднительно. В таких ситуациях встречное движение маломобильных групп населения на кресле-коляске можно обеспечить при ширине тротуара 1,5–1,2 м, если на расстоянии прямой видимости можно устроить площадки (карманы) для расхождения (разъезда). </a:t>
            </a:r>
          </a:p>
          <a:p>
            <a:r>
              <a:rPr lang="ru-RU" sz="1200" kern="1200" dirty="0" smtClean="0">
                <a:solidFill>
                  <a:schemeClr val="tx1"/>
                </a:solidFill>
                <a:effectLst/>
                <a:latin typeface="+mn-lt"/>
                <a:ea typeface="+mn-ea"/>
                <a:cs typeface="+mn-cs"/>
              </a:rPr>
              <a:t>Расширенные площадки (карманы) на узких тротуарах необходимы не только для людей на кресле-коляске, но и для людей с детскими колясками, людей с габаритным грузом (сумкой, чемоданом), родителей с маленькими детьми. В основном при адаптации территории следует обеспечивать расширения тротуара на поворотах или на длинных (более 25 м) дорожках.</a:t>
            </a:r>
          </a:p>
          <a:p>
            <a:r>
              <a:rPr lang="ru-RU" sz="1200" kern="1200" dirty="0" smtClean="0">
                <a:solidFill>
                  <a:schemeClr val="tx1"/>
                </a:solidFill>
                <a:effectLst/>
                <a:latin typeface="+mn-lt"/>
                <a:ea typeface="+mn-ea"/>
                <a:cs typeface="+mn-cs"/>
              </a:rPr>
              <a:t>На тротуарах не допускается наличие препятствий, которые могут уменьшить ширину путей движения меньше, чем 0,9 м или привести к </a:t>
            </a:r>
            <a:r>
              <a:rPr lang="ru-RU" sz="1200" kern="1200" dirty="0" err="1" smtClean="0">
                <a:solidFill>
                  <a:schemeClr val="tx1"/>
                </a:solidFill>
                <a:effectLst/>
                <a:latin typeface="+mn-lt"/>
                <a:ea typeface="+mn-ea"/>
                <a:cs typeface="+mn-cs"/>
              </a:rPr>
              <a:t>травмированию</a:t>
            </a:r>
            <a:r>
              <a:rPr lang="ru-RU" sz="1200" kern="1200" dirty="0" smtClean="0">
                <a:solidFill>
                  <a:schemeClr val="tx1"/>
                </a:solidFill>
                <a:effectLst/>
                <a:latin typeface="+mn-lt"/>
                <a:ea typeface="+mn-ea"/>
                <a:cs typeface="+mn-cs"/>
              </a:rPr>
              <a:t> незрячих пешеходов: малых архитектурных форм (урн, стоек вертикального озеленения, скамеек), корней или веток деревьев, припаркованных транспортных средств и др. </a:t>
            </a:r>
          </a:p>
          <a:p>
            <a:r>
              <a:rPr lang="ru-RU" sz="1200" kern="1200" dirty="0" smtClean="0">
                <a:solidFill>
                  <a:schemeClr val="tx1"/>
                </a:solidFill>
                <a:effectLst/>
                <a:latin typeface="+mn-lt"/>
                <a:ea typeface="+mn-ea"/>
                <a:cs typeface="+mn-cs"/>
              </a:rPr>
              <a:t>Места для отдыха и скамьи должны размещаться вне полосы движения. </a:t>
            </a:r>
          </a:p>
          <a:p>
            <a:r>
              <a:rPr lang="ru-RU" sz="1200" kern="1200" dirty="0" smtClean="0">
                <a:solidFill>
                  <a:schemeClr val="tx1"/>
                </a:solidFill>
                <a:effectLst/>
                <a:latin typeface="+mn-lt"/>
                <a:ea typeface="+mn-ea"/>
                <a:cs typeface="+mn-cs"/>
              </a:rPr>
              <a:t>Также необходимо предусматривать мероприятия, предотвращающие возможность выезда и частичного или полного размещения транспортных средств в габаритах пешеходных путей </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5</a:t>
            </a:fld>
            <a:endParaRPr lang="ru-RU"/>
          </a:p>
        </p:txBody>
      </p:sp>
    </p:spTree>
    <p:extLst>
      <p:ext uri="{BB962C8B-B14F-4D97-AF65-F5344CB8AC3E}">
        <p14:creationId xmlns:p14="http://schemas.microsoft.com/office/powerpoint/2010/main" val="246111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Продольный уклон путей движения, по которому возможен самостоятельный проезд инвалидов на креслах-колясках, не должен превышать 1:20 (5%). Более крутой уклон опасен не только колясочникам, но и людям на костылях. На повышенных уклонах тротуара трудно передвигаться при гололедице всем людям. Если на рельефе территории продольный уклон пешеходных дорожек или тротуаров превышает 5%, для людей, пользующихся креслами-колясками, следует предусматривать специальные пологие обходные пути, а для других МГН можно использовать поручни. </a:t>
            </a: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6</a:t>
            </a:fld>
            <a:endParaRPr lang="ru-RU"/>
          </a:p>
        </p:txBody>
      </p:sp>
    </p:spTree>
    <p:extLst>
      <p:ext uri="{BB962C8B-B14F-4D97-AF65-F5344CB8AC3E}">
        <p14:creationId xmlns:p14="http://schemas.microsoft.com/office/powerpoint/2010/main" val="197086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Небольшой поперечный уклон тротуара необходим для стока воды на проезжую часть или газон. При этом для безопасности людей на креслах-колясках он не должен превышать 1–2%. При боковом уклоне трудно управлять коляской и поддерживать равновесие, что может привести к падению и травмам. </a:t>
            </a: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7</a:t>
            </a:fld>
            <a:endParaRPr lang="ru-RU"/>
          </a:p>
        </p:txBody>
      </p:sp>
    </p:spTree>
    <p:extLst>
      <p:ext uri="{BB962C8B-B14F-4D97-AF65-F5344CB8AC3E}">
        <p14:creationId xmlns:p14="http://schemas.microsoft.com/office/powerpoint/2010/main" val="248992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 расчете количества мест следует руководствоваться нормой Закона «О социальной защите инвалидов в Российской Федерации» (ст.15), которым указано, что на любой парковке, автостоянке 10% мест отводится для транспорта маломобильных групп населения (но не менее одного). </a:t>
            </a:r>
          </a:p>
          <a:p>
            <a:r>
              <a:rPr lang="ru-RU" sz="1200" kern="1200" dirty="0" smtClean="0">
                <a:solidFill>
                  <a:schemeClr val="tx1"/>
                </a:solidFill>
                <a:effectLst/>
                <a:latin typeface="+mn-lt"/>
                <a:ea typeface="+mn-ea"/>
                <a:cs typeface="+mn-cs"/>
              </a:rPr>
              <a:t>Максимальное расстояние специального места парковки должно быть не далее 100 м (СП 59.13330.2016, пункт 5.2.2) и не ближе 15 м до объектов социальной инфраструктуры. </a:t>
            </a:r>
          </a:p>
          <a:p>
            <a:r>
              <a:rPr lang="ru-RU" sz="1200" kern="1200" dirty="0" smtClean="0">
                <a:solidFill>
                  <a:schemeClr val="tx1"/>
                </a:solidFill>
                <a:effectLst/>
                <a:latin typeface="+mn-lt"/>
                <a:ea typeface="+mn-ea"/>
                <a:cs typeface="+mn-cs"/>
              </a:rPr>
              <a:t>Максимально возможное приближение специальных парковочных мест к зоне входа обусловлено тем, что посадка и высадка и передвижение по тротуару занимает у МГН гораздо больше времени, а в случае непогоды, при дожде использование зонтика людям на кресле-коляске или на костылях весьма проблематично. Поэтому предпочтительно места для транспорта МГН располагать в оживленных местах, чтобы прохожие могли достать кресло-коляску из багажника и оказать помощь при пересадке в кресло-коляску. </a:t>
            </a:r>
          </a:p>
          <a:p>
            <a:r>
              <a:rPr lang="ru-RU" sz="1200" kern="1200" dirty="0" smtClean="0">
                <a:solidFill>
                  <a:schemeClr val="tx1"/>
                </a:solidFill>
                <a:effectLst/>
                <a:latin typeface="+mn-lt"/>
                <a:ea typeface="+mn-ea"/>
                <a:cs typeface="+mn-cs"/>
              </a:rPr>
              <a:t>Людям МГН требуются расширенные габариты места парковки – дополнительное пространство шириной не менее 1,2 м, чтобы полностью открыть дверцу машины, поставить рядом кресло-коляску для пересадки, а затем развернуться на коляске на парковке для продолжения движения. </a:t>
            </a:r>
          </a:p>
          <a:p>
            <a:r>
              <a:rPr lang="ru-RU" sz="1200" kern="1200" dirty="0" smtClean="0">
                <a:solidFill>
                  <a:schemeClr val="tx1"/>
                </a:solidFill>
                <a:effectLst/>
                <a:latin typeface="+mn-lt"/>
                <a:ea typeface="+mn-ea"/>
                <a:cs typeface="+mn-cs"/>
              </a:rPr>
              <a:t>Безопасность при пересадке на кресло-коляску обеспечивается при уклоне площадки не более 1:50 (2%).</a:t>
            </a:r>
          </a:p>
          <a:p>
            <a:r>
              <a:rPr lang="ru-RU" sz="1200" kern="1200" dirty="0" smtClean="0">
                <a:solidFill>
                  <a:schemeClr val="tx1"/>
                </a:solidFill>
                <a:effectLst/>
                <a:latin typeface="+mn-lt"/>
                <a:ea typeface="+mn-ea"/>
                <a:cs typeface="+mn-cs"/>
              </a:rPr>
              <a:t>При размещении двух парковочных мест рядом эта дополнительная дорожка может быть между ними общей. Дорожка должна иметь специальную разметку, запрещающую парковку, чтобы на ней не парковались мотоциклы. Кроме дорожки вдоль машины следует обеспечить проход к багажнику автомобиля, в том числе для погрузки-выгрузки из него кресла-коляски.</a:t>
            </a:r>
          </a:p>
          <a:p>
            <a:r>
              <a:rPr lang="ru-RU" sz="1200" kern="1200" dirty="0" smtClean="0">
                <a:solidFill>
                  <a:schemeClr val="tx1"/>
                </a:solidFill>
                <a:effectLst/>
                <a:latin typeface="+mn-lt"/>
                <a:ea typeface="+mn-ea"/>
                <a:cs typeface="+mn-cs"/>
              </a:rPr>
              <a:t>Каждое </a:t>
            </a:r>
            <a:r>
              <a:rPr lang="ru-RU" sz="1200" kern="1200" dirty="0" err="1" smtClean="0">
                <a:solidFill>
                  <a:schemeClr val="tx1"/>
                </a:solidFill>
                <a:effectLst/>
                <a:latin typeface="+mn-lt"/>
                <a:ea typeface="+mn-ea"/>
                <a:cs typeface="+mn-cs"/>
              </a:rPr>
              <a:t>машино</a:t>
            </a:r>
            <a:r>
              <a:rPr lang="ru-RU" sz="1200" kern="1200" dirty="0" smtClean="0">
                <a:solidFill>
                  <a:schemeClr val="tx1"/>
                </a:solidFill>
                <a:effectLst/>
                <a:latin typeface="+mn-lt"/>
                <a:ea typeface="+mn-ea"/>
                <a:cs typeface="+mn-cs"/>
              </a:rPr>
              <a:t>-место, предназначенное для стоянки (парковки) транспортных средств МГН, должно иметь хотя бы один доступный подход к основным пешеходным коммуникациям. При необходимости следует предусматривать бордюрный съезд на перепаде с уровня парковки на тротуар.</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8</a:t>
            </a:fld>
            <a:endParaRPr lang="ru-RU"/>
          </a:p>
        </p:txBody>
      </p:sp>
    </p:spTree>
    <p:extLst>
      <p:ext uri="{BB962C8B-B14F-4D97-AF65-F5344CB8AC3E}">
        <p14:creationId xmlns:p14="http://schemas.microsoft.com/office/powerpoint/2010/main" val="77731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Доступный для МГН вход в здание является одним из основных условий обеспечения доступности жилого дома. Возможно три варианта доступных входов: </a:t>
            </a:r>
          </a:p>
          <a:p>
            <a:r>
              <a:rPr lang="ru-RU" sz="1200" kern="1200" dirty="0" smtClean="0">
                <a:solidFill>
                  <a:schemeClr val="tx1"/>
                </a:solidFill>
                <a:effectLst/>
                <a:latin typeface="+mn-lt"/>
                <a:ea typeface="+mn-ea"/>
                <a:cs typeface="+mn-cs"/>
              </a:rPr>
              <a:t>1. Вход с уровня земли (высота площадки не более 1,5 см). </a:t>
            </a:r>
          </a:p>
          <a:p>
            <a:r>
              <a:rPr lang="ru-RU" sz="1200" kern="1200" dirty="0" smtClean="0">
                <a:solidFill>
                  <a:schemeClr val="tx1"/>
                </a:solidFill>
                <a:effectLst/>
                <a:latin typeface="+mn-lt"/>
                <a:ea typeface="+mn-ea"/>
                <a:cs typeface="+mn-cs"/>
              </a:rPr>
              <a:t>2. Вход с лестницей и пандусом к входной площадке. </a:t>
            </a:r>
          </a:p>
          <a:p>
            <a:r>
              <a:rPr lang="ru-RU" sz="1200" kern="1200" dirty="0" smtClean="0">
                <a:solidFill>
                  <a:schemeClr val="tx1"/>
                </a:solidFill>
                <a:effectLst/>
                <a:latin typeface="+mn-lt"/>
                <a:ea typeface="+mn-ea"/>
                <a:cs typeface="+mn-cs"/>
              </a:rPr>
              <a:t>3. Отдельный вход, предусмотренный для МГН на кресле-коляске.</a:t>
            </a: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9</a:t>
            </a:fld>
            <a:endParaRPr lang="ru-RU"/>
          </a:p>
        </p:txBody>
      </p:sp>
    </p:spTree>
    <p:extLst>
      <p:ext uri="{BB962C8B-B14F-4D97-AF65-F5344CB8AC3E}">
        <p14:creationId xmlns:p14="http://schemas.microsoft.com/office/powerpoint/2010/main" val="199534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любом случае входная площадка доступного входа должна иметь достаточные габариты, чтобы на ней мог разместиться и маневрировать при открывании входной двери человек на кресле-коляске. Следует учитывать, что человек на кресле-коляске не сможет открыть дверь, находясь на узкой входной площадке. Габариты входной площадки на доступном для инвалидов входе должны быть глубиной и шириной не менее 2,2 м (СП 59.13330.2016, пункт 6.1.4). Дополнительная площадь на крыльце обеспечит удобство для сопровождающего человека на кресле коляске, для родителей с детскими колясками, пожилым людям с ходунками, слепым в сопровождении собаки-проводника.</a:t>
            </a: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10</a:t>
            </a:fld>
            <a:endParaRPr lang="ru-RU"/>
          </a:p>
        </p:txBody>
      </p:sp>
    </p:spTree>
    <p:extLst>
      <p:ext uri="{BB962C8B-B14F-4D97-AF65-F5344CB8AC3E}">
        <p14:creationId xmlns:p14="http://schemas.microsoft.com/office/powerpoint/2010/main" val="91182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Входная площадка, не предназначенная для передвижения МГН, допустима глубиной равной 1,5 ширины входной двери, например 1,3 м при ширине дверного полотна 0,9 м.</a:t>
            </a:r>
          </a:p>
          <a:p>
            <a:r>
              <a:rPr lang="ru-RU" sz="1200" kern="1200" dirty="0" smtClean="0">
                <a:solidFill>
                  <a:schemeClr val="tx1"/>
                </a:solidFill>
                <a:effectLst/>
                <a:latin typeface="+mn-lt"/>
                <a:ea typeface="+mn-ea"/>
                <a:cs typeface="+mn-cs"/>
              </a:rPr>
              <a:t>Входная площадка может быть габаритами 1,5×1,5 м в случае, если вход в здание находится на поверхности земли. </a:t>
            </a:r>
          </a:p>
          <a:p>
            <a:r>
              <a:rPr lang="ru-RU" sz="1200" kern="1200" dirty="0" smtClean="0">
                <a:solidFill>
                  <a:schemeClr val="tx1"/>
                </a:solidFill>
                <a:effectLst/>
                <a:latin typeface="+mn-lt"/>
                <a:ea typeface="+mn-ea"/>
                <a:cs typeface="+mn-cs"/>
              </a:rPr>
              <a:t>Если на входную площадку планируется устройство пандуса, то может потребоваться ее расширение, чтобы обеспечить безопасное размещение на ней человека на кресле-коляске. При исключительно затесненных условиях минимальные габариты входной площадки с пандусом допустимы 1,8 м (глубина) × 1,5 м (ширина). Сбоку от входной двери должно быть пространство не менее 0,6 м для возможности размещения человека на кресле-коляске при открывании двери. </a:t>
            </a: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11</a:t>
            </a:fld>
            <a:endParaRPr lang="ru-RU"/>
          </a:p>
        </p:txBody>
      </p:sp>
    </p:spTree>
    <p:extLst>
      <p:ext uri="{BB962C8B-B14F-4D97-AF65-F5344CB8AC3E}">
        <p14:creationId xmlns:p14="http://schemas.microsoft.com/office/powerpoint/2010/main" val="110471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распоряжении департамента строительства и земельных отношений  администрации</a:t>
            </a:r>
            <a:r>
              <a:rPr lang="ru-RU" sz="1200" kern="1200" baseline="0" dirty="0" smtClean="0">
                <a:solidFill>
                  <a:schemeClr val="tx1"/>
                </a:solidFill>
                <a:effectLst/>
                <a:latin typeface="+mn-lt"/>
                <a:ea typeface="+mn-ea"/>
                <a:cs typeface="+mn-cs"/>
              </a:rPr>
              <a:t> Сургутского района </a:t>
            </a:r>
            <a:r>
              <a:rPr lang="ru-RU" sz="1200" kern="1200" dirty="0" smtClean="0">
                <a:solidFill>
                  <a:schemeClr val="tx1"/>
                </a:solidFill>
                <a:effectLst/>
                <a:latin typeface="+mn-lt"/>
                <a:ea typeface="+mn-ea"/>
                <a:cs typeface="+mn-cs"/>
              </a:rPr>
              <a:t>имеются примеры пандусов на входных группах. Можно получить консультацию по тел.</a:t>
            </a:r>
            <a:r>
              <a:rPr lang="ru-RU" dirty="0" smtClean="0"/>
              <a:t> 8 (3462) 52-91-59</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3FE0BC4-5F0C-49F3-AC30-899071ACE77B}" type="slidenum">
              <a:rPr lang="ru-RU" smtClean="0"/>
              <a:t>12</a:t>
            </a:fld>
            <a:endParaRPr lang="ru-RU"/>
          </a:p>
        </p:txBody>
      </p:sp>
    </p:spTree>
    <p:extLst>
      <p:ext uri="{BB962C8B-B14F-4D97-AF65-F5344CB8AC3E}">
        <p14:creationId xmlns:p14="http://schemas.microsoft.com/office/powerpoint/2010/main" val="269288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Полилиния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Заголовок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53E3A4E-E9A4-44FA-9DB0-D94868041C28}" type="datetimeFigureOut">
              <a:rPr lang="ru-RU" smtClean="0"/>
              <a:t>24.11.2022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E7B087E-6CF5-4985-8729-B4F3E567029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3E3A4E-E9A4-44FA-9DB0-D94868041C2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3E3A4E-E9A4-44FA-9DB0-D94868041C2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3E3A4E-E9A4-44FA-9DB0-D94868041C2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Полилиния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Заголовок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53E3A4E-E9A4-44FA-9DB0-D94868041C2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B087E-6CF5-4985-8729-B4F3E567029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3E3A4E-E9A4-44FA-9DB0-D94868041C28}" type="datetimeFigureOut">
              <a:rPr lang="ru-RU" smtClean="0"/>
              <a:t>24.11.2022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53E3A4E-E9A4-44FA-9DB0-D94868041C28}" type="datetimeFigureOut">
              <a:rPr lang="ru-RU" smtClean="0"/>
              <a:t>24.11.2022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320"/>
            <a:ext cx="9960864"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53E3A4E-E9A4-44FA-9DB0-D94868041C28}" type="datetimeFigureOut">
              <a:rPr lang="ru-RU" smtClean="0"/>
              <a:t>24.11.2022</a:t>
            </a:fld>
            <a:endParaRPr lang="ru-RU"/>
          </a:p>
        </p:txBody>
      </p:sp>
      <p:sp>
        <p:nvSpPr>
          <p:cNvPr id="8" name="Номер слайда 7"/>
          <p:cNvSpPr>
            <a:spLocks noGrp="1"/>
          </p:cNvSpPr>
          <p:nvPr>
            <p:ph type="sldNum" sz="quarter" idx="11"/>
          </p:nvPr>
        </p:nvSpPr>
        <p:spPr/>
        <p:txBody>
          <a:bodyPr/>
          <a:lstStyle/>
          <a:p>
            <a:fld id="{2E7B087E-6CF5-4985-8729-B4F3E5670293}"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3E3A4E-E9A4-44FA-9DB0-D94868041C28}" type="datetimeFigureOut">
              <a:rPr lang="ru-RU" smtClean="0"/>
              <a:t>24.11.2022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3E3A4E-E9A4-44FA-9DB0-D94868041C28}" type="datetimeFigureOut">
              <a:rPr lang="ru-RU" smtClean="0"/>
              <a:t>24.11.2022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875264" y="6422065"/>
            <a:ext cx="1016000" cy="365125"/>
          </a:xfrm>
        </p:spPr>
        <p:txBody>
          <a:bodyPr/>
          <a:lstStyle/>
          <a:p>
            <a:fld id="{2E7B087E-6CF5-4985-8729-B4F3E567029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09600" y="6422065"/>
            <a:ext cx="2844800" cy="365125"/>
          </a:xfrm>
        </p:spPr>
        <p:txBody>
          <a:bodyPr/>
          <a:lstStyle/>
          <a:p>
            <a:fld id="{D53E3A4E-E9A4-44FA-9DB0-D94868041C28}" type="datetimeFigureOut">
              <a:rPr lang="ru-RU" smtClean="0"/>
              <a:t>24.11.2022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7B087E-6CF5-4985-8729-B4F3E567029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Полилиния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Заголовок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53E3A4E-E9A4-44FA-9DB0-D94868041C28}" type="datetimeFigureOut">
              <a:rPr lang="ru-RU" smtClean="0"/>
              <a:t>24.11.2022</a:t>
            </a:fld>
            <a:endParaRPr lang="ru-RU"/>
          </a:p>
        </p:txBody>
      </p:sp>
      <p:sp>
        <p:nvSpPr>
          <p:cNvPr id="22" name="Нижний колонтитул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E7B087E-6CF5-4985-8729-B4F3E5670293}"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3352" y="1844824"/>
            <a:ext cx="11521280" cy="2301240"/>
          </a:xfrm>
        </p:spPr>
        <p:txBody>
          <a:bodyPr>
            <a:normAutofit fontScale="90000"/>
          </a:bodyPr>
          <a:lstStyle/>
          <a:p>
            <a:pPr algn="ctr"/>
            <a:r>
              <a:rPr lang="en-US" dirty="0">
                <a:effectLst/>
              </a:rPr>
              <a:t>Градостроительные нормы обеспечения беспрепятственного доступа инвалидов к объектам социальной инфраструктуры</a:t>
            </a:r>
            <a:r>
              <a:rPr lang="ru-RU" dirty="0" smtClean="0"/>
              <a:t/>
            </a:r>
            <a:br>
              <a:rPr lang="ru-RU" dirty="0" smtClean="0"/>
            </a:br>
            <a:endParaRPr lang="ru-RU" dirty="0"/>
          </a:p>
        </p:txBody>
      </p:sp>
      <p:sp>
        <p:nvSpPr>
          <p:cNvPr id="3" name="Подзаголовок 2"/>
          <p:cNvSpPr>
            <a:spLocks noGrp="1"/>
          </p:cNvSpPr>
          <p:nvPr>
            <p:ph type="subTitle" idx="1"/>
          </p:nvPr>
        </p:nvSpPr>
        <p:spPr>
          <a:xfrm>
            <a:off x="2927648" y="4509120"/>
            <a:ext cx="6400800" cy="838944"/>
          </a:xfrm>
        </p:spPr>
        <p:txBody>
          <a:bodyPr/>
          <a:lstStyle/>
          <a:p>
            <a:r>
              <a:rPr lang="ru-RU" dirty="0" smtClean="0"/>
              <a:t>27.06.2019</a:t>
            </a:r>
          </a:p>
          <a:p>
            <a:endParaRPr lang="ru-RU" dirty="0"/>
          </a:p>
        </p:txBody>
      </p:sp>
    </p:spTree>
    <p:extLst>
      <p:ext uri="{BB962C8B-B14F-4D97-AF65-F5344CB8AC3E}">
        <p14:creationId xmlns:p14="http://schemas.microsoft.com/office/powerpoint/2010/main" val="392453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Нормативные требования к входным </a:t>
            </a:r>
            <a:r>
              <a:rPr lang="ru-RU" sz="3200" b="1" dirty="0" smtClean="0">
                <a:latin typeface="Times New Roman" panose="02020603050405020304" pitchFamily="18" charset="0"/>
                <a:cs typeface="Times New Roman" panose="02020603050405020304" pitchFamily="18" charset="0"/>
              </a:rPr>
              <a:t>площадкам</a:t>
            </a:r>
            <a:r>
              <a:rPr lang="ru-RU" sz="3200" b="1"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3"/>
          <a:stretch>
            <a:fillRect/>
          </a:stretch>
        </p:blipFill>
        <p:spPr>
          <a:xfrm>
            <a:off x="479376" y="710159"/>
            <a:ext cx="5688632" cy="4921222"/>
          </a:xfrm>
          <a:prstGeom prst="rect">
            <a:avLst/>
          </a:prstGeom>
        </p:spPr>
      </p:pic>
      <p:pic>
        <p:nvPicPr>
          <p:cNvPr id="5" name="Рисунок 4"/>
          <p:cNvPicPr>
            <a:picLocks noChangeAspect="1"/>
          </p:cNvPicPr>
          <p:nvPr/>
        </p:nvPicPr>
        <p:blipFill>
          <a:blip r:embed="rId4"/>
          <a:stretch>
            <a:fillRect/>
          </a:stretch>
        </p:blipFill>
        <p:spPr>
          <a:xfrm>
            <a:off x="6349510" y="710159"/>
            <a:ext cx="5627492" cy="3654945"/>
          </a:xfrm>
          <a:prstGeom prst="rect">
            <a:avLst/>
          </a:prstGeom>
        </p:spPr>
      </p:pic>
    </p:spTree>
    <p:extLst>
      <p:ext uri="{BB962C8B-B14F-4D97-AF65-F5344CB8AC3E}">
        <p14:creationId xmlns:p14="http://schemas.microsoft.com/office/powerpoint/2010/main" val="145973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Нормативные требования к входным </a:t>
            </a:r>
            <a:r>
              <a:rPr lang="ru-RU" sz="3200" b="1" dirty="0" smtClean="0">
                <a:latin typeface="Times New Roman" panose="02020603050405020304" pitchFamily="18" charset="0"/>
                <a:cs typeface="Times New Roman" panose="02020603050405020304" pitchFamily="18" charset="0"/>
              </a:rPr>
              <a:t>площадкам</a:t>
            </a:r>
            <a:r>
              <a:rPr lang="ru-RU" sz="3200" b="1" dirty="0">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3"/>
          <a:stretch>
            <a:fillRect/>
          </a:stretch>
        </p:blipFill>
        <p:spPr>
          <a:xfrm>
            <a:off x="335360" y="584775"/>
            <a:ext cx="5133376" cy="4717617"/>
          </a:xfrm>
          <a:prstGeom prst="rect">
            <a:avLst/>
          </a:prstGeom>
        </p:spPr>
      </p:pic>
      <p:sp>
        <p:nvSpPr>
          <p:cNvPr id="6" name="TextBox 4"/>
          <p:cNvSpPr txBox="1">
            <a:spLocks noChangeArrowheads="1"/>
          </p:cNvSpPr>
          <p:nvPr/>
        </p:nvSpPr>
        <p:spPr bwMode="auto">
          <a:xfrm>
            <a:off x="335360" y="5292840"/>
            <a:ext cx="5133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a:latin typeface="Times New Roman" panose="02020603050405020304" pitchFamily="18" charset="0"/>
                <a:cs typeface="Times New Roman" panose="02020603050405020304" pitchFamily="18" charset="0"/>
              </a:rPr>
              <a:t>Для затесненных </a:t>
            </a:r>
            <a:r>
              <a:rPr lang="ru-RU" dirty="0" smtClean="0">
                <a:latin typeface="Times New Roman" panose="02020603050405020304" pitchFamily="18" charset="0"/>
                <a:cs typeface="Times New Roman" panose="02020603050405020304" pitchFamily="18" charset="0"/>
              </a:rPr>
              <a:t>условий</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stretch>
            <a:fillRect/>
          </a:stretch>
        </p:blipFill>
        <p:spPr>
          <a:xfrm>
            <a:off x="5591944" y="584775"/>
            <a:ext cx="6120680" cy="5854595"/>
          </a:xfrm>
          <a:prstGeom prst="rect">
            <a:avLst/>
          </a:prstGeom>
        </p:spPr>
      </p:pic>
    </p:spTree>
    <p:extLst>
      <p:ext uri="{BB962C8B-B14F-4D97-AF65-F5344CB8AC3E}">
        <p14:creationId xmlns:p14="http://schemas.microsoft.com/office/powerpoint/2010/main" val="180142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Примеры пандусов на </a:t>
            </a:r>
            <a:r>
              <a:rPr lang="ru-RU" sz="3200" b="1" dirty="0" smtClean="0">
                <a:latin typeface="Times New Roman" panose="02020603050405020304" pitchFamily="18" charset="0"/>
                <a:cs typeface="Times New Roman" panose="02020603050405020304" pitchFamily="18" charset="0"/>
              </a:rPr>
              <a:t>входе</a:t>
            </a:r>
            <a:r>
              <a:rPr lang="ru-RU" sz="3200" b="1"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3"/>
          <a:stretch>
            <a:fillRect/>
          </a:stretch>
        </p:blipFill>
        <p:spPr>
          <a:xfrm>
            <a:off x="191344" y="646444"/>
            <a:ext cx="6257814" cy="2350508"/>
          </a:xfrm>
          <a:prstGeom prst="rect">
            <a:avLst/>
          </a:prstGeom>
        </p:spPr>
      </p:pic>
      <p:pic>
        <p:nvPicPr>
          <p:cNvPr id="5" name="Рисунок 4"/>
          <p:cNvPicPr>
            <a:picLocks noChangeAspect="1"/>
          </p:cNvPicPr>
          <p:nvPr/>
        </p:nvPicPr>
        <p:blipFill>
          <a:blip r:embed="rId4"/>
          <a:stretch>
            <a:fillRect/>
          </a:stretch>
        </p:blipFill>
        <p:spPr>
          <a:xfrm>
            <a:off x="6816080" y="646444"/>
            <a:ext cx="4725849" cy="4222717"/>
          </a:xfrm>
          <a:prstGeom prst="rect">
            <a:avLst/>
          </a:prstGeom>
        </p:spPr>
      </p:pic>
      <p:pic>
        <p:nvPicPr>
          <p:cNvPr id="8" name="Рисунок 7"/>
          <p:cNvPicPr>
            <a:picLocks noChangeAspect="1"/>
          </p:cNvPicPr>
          <p:nvPr/>
        </p:nvPicPr>
        <p:blipFill>
          <a:blip r:embed="rId5"/>
          <a:stretch>
            <a:fillRect/>
          </a:stretch>
        </p:blipFill>
        <p:spPr>
          <a:xfrm>
            <a:off x="1020368" y="3058621"/>
            <a:ext cx="4240093" cy="3457050"/>
          </a:xfrm>
          <a:prstGeom prst="rect">
            <a:avLst/>
          </a:prstGeom>
        </p:spPr>
      </p:pic>
    </p:spTree>
    <p:extLst>
      <p:ext uri="{BB962C8B-B14F-4D97-AF65-F5344CB8AC3E}">
        <p14:creationId xmlns:p14="http://schemas.microsoft.com/office/powerpoint/2010/main" val="228408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1077218"/>
          </a:xfrm>
          <a:prstGeom prst="rect">
            <a:avLst/>
          </a:prstGeom>
        </p:spPr>
        <p:txBody>
          <a:bodyPr wrap="square">
            <a:spAutoFit/>
          </a:bodyPr>
          <a:lstStyle/>
          <a:p>
            <a:pPr algn="ctr"/>
            <a:r>
              <a:rPr lang="ru-RU" sz="3200" b="1" dirty="0" smtClean="0">
                <a:latin typeface="Times New Roman" panose="02020603050405020304" pitchFamily="18" charset="0"/>
                <a:cs typeface="Times New Roman" panose="02020603050405020304" pitchFamily="18" charset="0"/>
              </a:rPr>
              <a:t>Разрешительные документы для обеспечения доступа МГН к построенным объектам социальной инфраструктуры</a:t>
            </a:r>
            <a:r>
              <a:rPr lang="ru-RU" sz="3200" b="1" dirty="0">
                <a:latin typeface="Times New Roman" panose="02020603050405020304" pitchFamily="18" charset="0"/>
                <a:cs typeface="Times New Roman" panose="02020603050405020304" pitchFamily="18" charset="0"/>
              </a:rPr>
              <a:t>	</a:t>
            </a:r>
          </a:p>
        </p:txBody>
      </p:sp>
      <p:sp>
        <p:nvSpPr>
          <p:cNvPr id="6" name="TextBox 4"/>
          <p:cNvSpPr txBox="1">
            <a:spLocks noChangeArrowheads="1"/>
          </p:cNvSpPr>
          <p:nvPr/>
        </p:nvSpPr>
        <p:spPr bwMode="auto">
          <a:xfrm>
            <a:off x="119336" y="1077218"/>
            <a:ext cx="1188132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1 этап</a:t>
            </a:r>
          </a:p>
          <a:p>
            <a:pPr algn="just"/>
            <a:r>
              <a:rPr lang="ru-RU" dirty="0" smtClean="0">
                <a:latin typeface="Times New Roman" panose="02020603050405020304" pitchFamily="18" charset="0"/>
                <a:cs typeface="Times New Roman" panose="02020603050405020304" pitchFamily="18" charset="0"/>
              </a:rPr>
              <a:t>Получить разрешения </a:t>
            </a:r>
            <a:r>
              <a:rPr lang="ru-RU" dirty="0">
                <a:latin typeface="Times New Roman" panose="02020603050405020304" pitchFamily="18" charset="0"/>
                <a:cs typeface="Times New Roman" panose="02020603050405020304" pitchFamily="18" charset="0"/>
              </a:rPr>
              <a:t>на размещение объекта на основании Постановления Правительства РФ от 03.12.2014 </a:t>
            </a:r>
            <a:r>
              <a:rPr lang="ru-RU" dirty="0" smtClean="0">
                <a:latin typeface="Times New Roman" panose="02020603050405020304" pitchFamily="18" charset="0"/>
                <a:cs typeface="Times New Roman" panose="02020603050405020304" pitchFamily="18" charset="0"/>
              </a:rPr>
              <a:t>№ 1300 «Об </a:t>
            </a:r>
            <a:r>
              <a:rPr lang="ru-RU" dirty="0">
                <a:latin typeface="Times New Roman" panose="02020603050405020304" pitchFamily="18" charset="0"/>
                <a:cs typeface="Times New Roman" panose="02020603050405020304" pitchFamily="18" charset="0"/>
              </a:rPr>
              <a:t>утверждении перечня видов объектов, размещение которых может осуществляться на землях или земельных участках, находящихся в государственной или муниципальной собственности, без предоставления земельных участков и установления </a:t>
            </a:r>
            <a:r>
              <a:rPr lang="ru-RU" dirty="0" smtClean="0">
                <a:latin typeface="Times New Roman" panose="02020603050405020304" pitchFamily="18" charset="0"/>
                <a:cs typeface="Times New Roman" panose="02020603050405020304" pitchFamily="18" charset="0"/>
              </a:rPr>
              <a:t>сервитутов» (10 рабочих дней).</a:t>
            </a:r>
          </a:p>
          <a:p>
            <a:pPr algn="just"/>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2 этап</a:t>
            </a:r>
          </a:p>
          <a:p>
            <a:pPr algn="just"/>
            <a:r>
              <a:rPr lang="ru-RU" dirty="0" smtClean="0">
                <a:latin typeface="Times New Roman" panose="02020603050405020304" pitchFamily="18" charset="0"/>
                <a:cs typeface="Times New Roman" panose="02020603050405020304" pitchFamily="18" charset="0"/>
              </a:rPr>
              <a:t>Без оформления разрешения на строительство на основании постановления </a:t>
            </a:r>
            <a:r>
              <a:rPr lang="ru-RU" dirty="0">
                <a:latin typeface="Times New Roman" panose="02020603050405020304" pitchFamily="18" charset="0"/>
                <a:cs typeface="Times New Roman" panose="02020603050405020304" pitchFamily="18" charset="0"/>
              </a:rPr>
              <a:t>Правительства ХМАО - Югры от 11.07.2014 N 257-п </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осуществить </a:t>
            </a: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троительство </a:t>
            </a:r>
            <a:r>
              <a:rPr lang="ru-RU" dirty="0">
                <a:latin typeface="Times New Roman" panose="02020603050405020304" pitchFamily="18" charset="0"/>
                <a:cs typeface="Times New Roman" panose="02020603050405020304" pitchFamily="18" charset="0"/>
              </a:rPr>
              <a:t>и (или) </a:t>
            </a:r>
            <a:r>
              <a:rPr lang="ru-RU" dirty="0" smtClean="0">
                <a:latin typeface="Times New Roman" panose="02020603050405020304" pitchFamily="18" charset="0"/>
                <a:cs typeface="Times New Roman" panose="02020603050405020304" pitchFamily="18" charset="0"/>
              </a:rPr>
              <a:t>реконструкцию </a:t>
            </a:r>
            <a:r>
              <a:rPr lang="ru-RU" dirty="0">
                <a:latin typeface="Times New Roman" panose="02020603050405020304" pitchFamily="18" charset="0"/>
                <a:cs typeface="Times New Roman" panose="02020603050405020304" pitchFamily="18" charset="0"/>
              </a:rPr>
              <a:t>входных групп, в том числе пандусов, подъемников, лифтов, транспортеров </a:t>
            </a:r>
            <a:r>
              <a:rPr lang="ru-RU" dirty="0" smtClean="0">
                <a:latin typeface="Times New Roman" panose="02020603050405020304" pitchFamily="18" charset="0"/>
                <a:cs typeface="Times New Roman" panose="02020603050405020304" pitchFamily="18" charset="0"/>
              </a:rPr>
              <a:t>для МГН </a:t>
            </a:r>
            <a:r>
              <a:rPr lang="ru-RU" dirty="0">
                <a:latin typeface="Times New Roman" panose="02020603050405020304" pitchFamily="18" charset="0"/>
                <a:cs typeface="Times New Roman" panose="02020603050405020304" pitchFamily="18" charset="0"/>
              </a:rPr>
              <a:t>с площадью застройки не более 50 квадратных метров</a:t>
            </a:r>
            <a:r>
              <a:rPr lang="ru-RU" dirty="0" smtClean="0">
                <a:latin typeface="Times New Roman" panose="02020603050405020304" pitchFamily="18" charset="0"/>
                <a:cs typeface="Times New Roman" panose="02020603050405020304" pitchFamily="18" charset="0"/>
              </a:rPr>
              <a:t> лицами, отвечающими </a:t>
            </a:r>
            <a:r>
              <a:rPr lang="ru-RU" dirty="0">
                <a:latin typeface="Times New Roman" panose="02020603050405020304" pitchFamily="18" charset="0"/>
                <a:cs typeface="Times New Roman" panose="02020603050405020304" pitchFamily="18" charset="0"/>
              </a:rPr>
              <a:t>требованиям законодательства Российской Федерации, на основании проектной </a:t>
            </a:r>
            <a:r>
              <a:rPr lang="ru-RU" dirty="0" smtClean="0">
                <a:latin typeface="Times New Roman" panose="02020603050405020304" pitchFamily="18" charset="0"/>
                <a:cs typeface="Times New Roman" panose="02020603050405020304" pitchFamily="18" charset="0"/>
              </a:rPr>
              <a:t>документации, подготовленной </a:t>
            </a:r>
            <a:r>
              <a:rPr lang="ru-RU" dirty="0">
                <a:latin typeface="Times New Roman" panose="02020603050405020304" pitchFamily="18" charset="0"/>
                <a:cs typeface="Times New Roman" panose="02020603050405020304" pitchFamily="18" charset="0"/>
              </a:rPr>
              <a:t>в установленном </a:t>
            </a:r>
            <a:r>
              <a:rPr lang="ru-RU" dirty="0" smtClean="0">
                <a:latin typeface="Times New Roman" panose="02020603050405020304" pitchFamily="18" charset="0"/>
                <a:cs typeface="Times New Roman" panose="02020603050405020304" pitchFamily="18" charset="0"/>
              </a:rPr>
              <a:t>порядке;</a:t>
            </a:r>
          </a:p>
          <a:p>
            <a:pPr algn="just"/>
            <a:r>
              <a:rPr lang="ru-RU" dirty="0" smtClean="0">
                <a:latin typeface="Times New Roman" panose="02020603050405020304" pitchFamily="18" charset="0"/>
                <a:cs typeface="Times New Roman" panose="02020603050405020304" pitchFamily="18" charset="0"/>
              </a:rPr>
              <a:t>- для </a:t>
            </a:r>
            <a:r>
              <a:rPr lang="ru-RU" dirty="0">
                <a:latin typeface="Times New Roman" panose="02020603050405020304" pitchFamily="18" charset="0"/>
                <a:cs typeface="Times New Roman" panose="02020603050405020304" pitchFamily="18" charset="0"/>
              </a:rPr>
              <a:t>размещения сведений об объектах капитального строительства в информационных системах обеспечения градостроительной деятельности, </a:t>
            </a:r>
            <a:r>
              <a:rPr lang="ru-RU" dirty="0" smtClean="0">
                <a:latin typeface="Times New Roman" panose="02020603050405020304" pitchFamily="18" charset="0"/>
                <a:cs typeface="Times New Roman" panose="02020603050405020304" pitchFamily="18" charset="0"/>
              </a:rPr>
              <a:t>безвозмездно передать </a:t>
            </a:r>
            <a:r>
              <a:rPr lang="ru-RU" dirty="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департамент строительства и земельных отношений схему</a:t>
            </a:r>
            <a:r>
              <a:rPr lang="ru-RU" dirty="0">
                <a:latin typeface="Times New Roman" panose="02020603050405020304" pitchFamily="18" charset="0"/>
                <a:cs typeface="Times New Roman" panose="02020603050405020304" pitchFamily="18" charset="0"/>
              </a:rPr>
              <a:t>, отображающую расположение построенного объекта капитального строительства, расположение сетей инженерно-технического обеспечения в границах земельного участка и планировочную организацию земельного участка и подписанную лицом, осуществляющим строительство (лицом, осуществляющим строительство, и застройщиком или техническим заказчиком в случае осуществления строительства, реконструкции на основании договора строительного подряда) в электронном </a:t>
            </a:r>
            <a:r>
              <a:rPr lang="ru-RU" dirty="0" smtClean="0">
                <a:latin typeface="Times New Roman" panose="02020603050405020304" pitchFamily="18" charset="0"/>
                <a:cs typeface="Times New Roman" panose="02020603050405020304" pitchFamily="18" charset="0"/>
              </a:rPr>
              <a:t>виде.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17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55" y="3068960"/>
            <a:ext cx="12192000" cy="584775"/>
          </a:xfrm>
          <a:prstGeom prst="rect">
            <a:avLst/>
          </a:prstGeom>
        </p:spPr>
        <p:txBody>
          <a:bodyPr wrap="square">
            <a:spAutoFit/>
          </a:bodyPr>
          <a:lstStyle/>
          <a:p>
            <a:pPr algn="ctr"/>
            <a:r>
              <a:rPr lang="ru-RU" sz="3200" b="1" dirty="0" smtClean="0">
                <a:latin typeface="Times New Roman" panose="02020603050405020304" pitchFamily="18" charset="0"/>
                <a:cs typeface="Times New Roman" panose="02020603050405020304" pitchFamily="18" charset="0"/>
              </a:rPr>
              <a:t>СПАСИБО ЗА ВНИМАНИЕ!!!</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2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Внесение изменений в Градостроительный кодекс Российской Федерации</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36576" indent="0" algn="just">
              <a:buNone/>
            </a:pPr>
            <a:r>
              <a:rPr lang="ru-RU" sz="2600" dirty="0" smtClean="0">
                <a:latin typeface="Times New Roman" panose="02020603050405020304" pitchFamily="18" charset="0"/>
                <a:cs typeface="Times New Roman" panose="02020603050405020304" pitchFamily="18" charset="0"/>
              </a:rPr>
              <a:t>На основании Федеральный </a:t>
            </a:r>
            <a:r>
              <a:rPr lang="ru-RU" sz="2600" dirty="0">
                <a:latin typeface="Times New Roman" panose="02020603050405020304" pitchFamily="18" charset="0"/>
                <a:cs typeface="Times New Roman" panose="02020603050405020304" pitchFamily="18" charset="0"/>
              </a:rPr>
              <a:t>закон от 28.11.2015 </a:t>
            </a:r>
            <a:r>
              <a:rPr lang="ru-RU" sz="2600" dirty="0" smtClean="0">
                <a:latin typeface="Times New Roman" panose="02020603050405020304" pitchFamily="18" charset="0"/>
                <a:cs typeface="Times New Roman" panose="02020603050405020304" pitchFamily="18" charset="0"/>
              </a:rPr>
              <a:t>№339-ФЗ «О </a:t>
            </a:r>
            <a:r>
              <a:rPr lang="ru-RU" sz="2600" dirty="0">
                <a:latin typeface="Times New Roman" panose="02020603050405020304" pitchFamily="18" charset="0"/>
                <a:cs typeface="Times New Roman" panose="02020603050405020304" pitchFamily="18" charset="0"/>
              </a:rPr>
              <a:t>внесении изменений в статьи 48 и 51 </a:t>
            </a:r>
            <a:r>
              <a:rPr lang="ru-RU" sz="2600" dirty="0" smtClean="0">
                <a:latin typeface="Times New Roman" panose="02020603050405020304" pitchFamily="18" charset="0"/>
                <a:cs typeface="Times New Roman" panose="02020603050405020304" pitchFamily="18" charset="0"/>
              </a:rPr>
              <a:t>Градостроительного </a:t>
            </a:r>
            <a:r>
              <a:rPr lang="ru-RU" sz="2600" dirty="0">
                <a:latin typeface="Times New Roman" panose="02020603050405020304" pitchFamily="18" charset="0"/>
                <a:cs typeface="Times New Roman" panose="02020603050405020304" pitchFamily="18" charset="0"/>
              </a:rPr>
              <a:t>кодекса Российской </a:t>
            </a:r>
            <a:r>
              <a:rPr lang="ru-RU" sz="2600" dirty="0" smtClean="0">
                <a:latin typeface="Times New Roman" panose="02020603050405020304" pitchFamily="18" charset="0"/>
                <a:cs typeface="Times New Roman" panose="02020603050405020304" pitchFamily="18" charset="0"/>
              </a:rPr>
              <a:t>Федерации» при получении разрешения на строительство застройщик в обязательном порядке обязан предоставить раздел проектной документации, который включает  себя </a:t>
            </a:r>
            <a:r>
              <a:rPr lang="ru-RU" sz="2600" dirty="0">
                <a:latin typeface="Times New Roman" panose="02020603050405020304" pitchFamily="18" charset="0"/>
                <a:cs typeface="Times New Roman" panose="02020603050405020304" pitchFamily="18" charset="0"/>
              </a:rPr>
              <a:t>перечень мероприятий по обеспечению доступа инвалидов к объектам здравоохранения, образования, культуры, отдыха, спорта и иным объектам социально-культурного и коммунально-бытового назначения, объектам транспорта, торговли, общественного питания, объектам делового, административного, финансового, религиозного назначения, объектам жилищного фонда в случае строительства, реконструкции указанных объектов</a:t>
            </a:r>
          </a:p>
          <a:p>
            <a:pPr marL="36576" indent="0">
              <a:buNone/>
            </a:pPr>
            <a:endParaRPr lang="ru-RU" dirty="0"/>
          </a:p>
        </p:txBody>
      </p:sp>
    </p:spTree>
    <p:extLst>
      <p:ext uri="{BB962C8B-B14F-4D97-AF65-F5344CB8AC3E}">
        <p14:creationId xmlns:p14="http://schemas.microsoft.com/office/powerpoint/2010/main" val="39991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1" y="7694"/>
            <a:ext cx="7743825" cy="1077912"/>
          </a:xfrm>
          <a:prstGeom prst="rect">
            <a:avLst/>
          </a:prstGeom>
        </p:spPr>
        <p:txBody>
          <a:bodyPr>
            <a:spAutoFit/>
          </a:bodyPr>
          <a:lstStyle/>
          <a:p>
            <a:pPr>
              <a:defRPr/>
            </a:pPr>
            <a:r>
              <a:rPr lang="ru-RU" sz="3200" b="1" dirty="0">
                <a:latin typeface="Times New Roman" panose="02020603050405020304" pitchFamily="18" charset="0"/>
                <a:ea typeface="+mj-ea"/>
                <a:cs typeface="Times New Roman" panose="02020603050405020304" pitchFamily="18" charset="0"/>
              </a:rPr>
              <a:t>Законодательная база</a:t>
            </a:r>
          </a:p>
          <a:p>
            <a:pPr algn="ctr">
              <a:defRPr/>
            </a:pPr>
            <a:endParaRPr lang="ru-RU" sz="3200" b="1" dirty="0">
              <a:latin typeface="Arial" pitchFamily="34" charset="0"/>
              <a:ea typeface="+mj-ea"/>
              <a:cs typeface="Arial" pitchFamily="34" charset="0"/>
            </a:endParaRPr>
          </a:p>
        </p:txBody>
      </p:sp>
      <p:sp>
        <p:nvSpPr>
          <p:cNvPr id="10243" name="TextBox 4"/>
          <p:cNvSpPr txBox="1">
            <a:spLocks noChangeArrowheads="1"/>
          </p:cNvSpPr>
          <p:nvPr/>
        </p:nvSpPr>
        <p:spPr bwMode="auto">
          <a:xfrm>
            <a:off x="0" y="620689"/>
            <a:ext cx="12000656"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700" dirty="0" smtClean="0">
                <a:latin typeface="Times New Roman" panose="02020603050405020304" pitchFamily="18" charset="0"/>
                <a:cs typeface="Times New Roman" panose="02020603050405020304" pitchFamily="18" charset="0"/>
              </a:rPr>
              <a:t>Конвенция </a:t>
            </a:r>
            <a:r>
              <a:rPr lang="ru-RU" altLang="ru-RU" sz="1700" dirty="0">
                <a:latin typeface="Times New Roman" panose="02020603050405020304" pitchFamily="18" charset="0"/>
                <a:cs typeface="Times New Roman" panose="02020603050405020304" pitchFamily="18" charset="0"/>
              </a:rPr>
              <a:t>ООН о правах инвалидов </a:t>
            </a:r>
          </a:p>
          <a:p>
            <a:r>
              <a:rPr lang="ru-RU" sz="1700" dirty="0" smtClean="0">
                <a:latin typeface="Times New Roman" panose="02020603050405020304" pitchFamily="18" charset="0"/>
                <a:cs typeface="Times New Roman" panose="02020603050405020304" pitchFamily="18" charset="0"/>
              </a:rPr>
              <a:t>Федеральный </a:t>
            </a:r>
            <a:r>
              <a:rPr lang="ru-RU" sz="1700" dirty="0">
                <a:latin typeface="Times New Roman" panose="02020603050405020304" pitchFamily="18" charset="0"/>
                <a:cs typeface="Times New Roman" panose="02020603050405020304" pitchFamily="18" charset="0"/>
              </a:rPr>
              <a:t>закон от 24.11.1995 года №181-ФЗ «О социальной </a:t>
            </a:r>
            <a:r>
              <a:rPr lang="ru-RU" sz="1700" dirty="0" smtClean="0">
                <a:latin typeface="Times New Roman" panose="02020603050405020304" pitchFamily="18" charset="0"/>
                <a:cs typeface="Times New Roman" panose="02020603050405020304" pitchFamily="18" charset="0"/>
              </a:rPr>
              <a:t>защите инвалидов </a:t>
            </a:r>
            <a:r>
              <a:rPr lang="ru-RU" sz="1700" dirty="0">
                <a:latin typeface="Times New Roman" panose="02020603050405020304" pitchFamily="18" charset="0"/>
                <a:cs typeface="Times New Roman" panose="02020603050405020304" pitchFamily="18" charset="0"/>
              </a:rPr>
              <a:t>в </a:t>
            </a:r>
            <a:endParaRPr lang="ru-RU" sz="1700" dirty="0" smtClean="0">
              <a:latin typeface="Times New Roman" panose="02020603050405020304" pitchFamily="18" charset="0"/>
              <a:cs typeface="Times New Roman" panose="02020603050405020304" pitchFamily="18" charset="0"/>
            </a:endParaRPr>
          </a:p>
          <a:p>
            <a:r>
              <a:rPr lang="ru-RU" sz="1700" dirty="0" smtClean="0">
                <a:latin typeface="Times New Roman" panose="02020603050405020304" pitchFamily="18" charset="0"/>
                <a:cs typeface="Times New Roman" panose="02020603050405020304" pitchFamily="18" charset="0"/>
              </a:rPr>
              <a:t>Российской Федерации»</a:t>
            </a:r>
          </a:p>
          <a:p>
            <a:r>
              <a:rPr lang="ru-RU" sz="1700" dirty="0" smtClean="0">
                <a:latin typeface="Times New Roman" panose="02020603050405020304" pitchFamily="18" charset="0"/>
                <a:cs typeface="Times New Roman" panose="02020603050405020304" pitchFamily="18" charset="0"/>
              </a:rPr>
              <a:t>Федеральный </a:t>
            </a:r>
            <a:r>
              <a:rPr lang="ru-RU" sz="1700" dirty="0">
                <a:latin typeface="Times New Roman" panose="02020603050405020304" pitchFamily="18" charset="0"/>
                <a:cs typeface="Times New Roman" panose="02020603050405020304" pitchFamily="18" charset="0"/>
              </a:rPr>
              <a:t>закон от 26.06.2008 г. № 102-ФЗ «Об обеспечении единства </a:t>
            </a:r>
            <a:r>
              <a:rPr lang="ru-RU" sz="1700" dirty="0" smtClean="0">
                <a:latin typeface="Times New Roman" panose="02020603050405020304" pitchFamily="18" charset="0"/>
                <a:cs typeface="Times New Roman" panose="02020603050405020304" pitchFamily="18" charset="0"/>
              </a:rPr>
              <a:t>измерений»</a:t>
            </a:r>
          </a:p>
          <a:p>
            <a:r>
              <a:rPr lang="ru-RU" sz="1700" dirty="0" smtClean="0">
                <a:latin typeface="Times New Roman" panose="02020603050405020304" pitchFamily="18" charset="0"/>
                <a:cs typeface="Times New Roman" panose="02020603050405020304" pitchFamily="18" charset="0"/>
              </a:rPr>
              <a:t>Федеральный </a:t>
            </a:r>
            <a:r>
              <a:rPr lang="ru-RU" sz="1700" dirty="0">
                <a:latin typeface="Times New Roman" panose="02020603050405020304" pitchFamily="18" charset="0"/>
                <a:cs typeface="Times New Roman" panose="02020603050405020304" pitchFamily="18" charset="0"/>
              </a:rPr>
              <a:t>закон от 22.07.2008 №123-ФЗ «Технический регламент о </a:t>
            </a:r>
            <a:r>
              <a:rPr lang="ru-RU" sz="1700" dirty="0" smtClean="0">
                <a:latin typeface="Times New Roman" panose="02020603050405020304" pitchFamily="18" charset="0"/>
                <a:cs typeface="Times New Roman" panose="02020603050405020304" pitchFamily="18" charset="0"/>
              </a:rPr>
              <a:t>требованиях </a:t>
            </a:r>
            <a:r>
              <a:rPr lang="ru-RU" sz="1700" dirty="0">
                <a:latin typeface="Times New Roman" panose="02020603050405020304" pitchFamily="18" charset="0"/>
                <a:cs typeface="Times New Roman" panose="02020603050405020304" pitchFamily="18" charset="0"/>
              </a:rPr>
              <a:t>пожарной </a:t>
            </a:r>
            <a:endParaRPr lang="ru-RU" sz="1700" dirty="0" smtClean="0">
              <a:latin typeface="Times New Roman" panose="02020603050405020304" pitchFamily="18" charset="0"/>
              <a:cs typeface="Times New Roman" panose="02020603050405020304" pitchFamily="18" charset="0"/>
            </a:endParaRPr>
          </a:p>
          <a:p>
            <a:r>
              <a:rPr lang="ru-RU" sz="1700" dirty="0" smtClean="0">
                <a:latin typeface="Times New Roman" panose="02020603050405020304" pitchFamily="18" charset="0"/>
                <a:cs typeface="Times New Roman" panose="02020603050405020304" pitchFamily="18" charset="0"/>
              </a:rPr>
              <a:t>безопасности</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Федеральный </a:t>
            </a:r>
            <a:r>
              <a:rPr lang="ru-RU" sz="1700" dirty="0">
                <a:latin typeface="Times New Roman" panose="02020603050405020304" pitchFamily="18" charset="0"/>
                <a:cs typeface="Times New Roman" panose="02020603050405020304" pitchFamily="18" charset="0"/>
              </a:rPr>
              <a:t>закон от 30.12.200 №384-ФЗ «Технический регламент о </a:t>
            </a:r>
            <a:r>
              <a:rPr lang="ru-RU" sz="1700" dirty="0" smtClean="0">
                <a:latin typeface="Times New Roman" panose="02020603050405020304" pitchFamily="18" charset="0"/>
                <a:cs typeface="Times New Roman" panose="02020603050405020304" pitchFamily="18" charset="0"/>
              </a:rPr>
              <a:t>безопасности </a:t>
            </a:r>
            <a:r>
              <a:rPr lang="ru-RU" sz="1700" dirty="0">
                <a:latin typeface="Times New Roman" panose="02020603050405020304" pitchFamily="18" charset="0"/>
                <a:cs typeface="Times New Roman" panose="02020603050405020304" pitchFamily="18" charset="0"/>
              </a:rPr>
              <a:t>зданий и сооружений» </a:t>
            </a:r>
          </a:p>
          <a:p>
            <a:r>
              <a:rPr lang="ru-RU" sz="1700" dirty="0" smtClean="0">
                <a:latin typeface="Times New Roman" panose="02020603050405020304" pitchFamily="18" charset="0"/>
                <a:cs typeface="Times New Roman" panose="02020603050405020304" pitchFamily="18" charset="0"/>
              </a:rPr>
              <a:t>Федеральный </a:t>
            </a:r>
            <a:r>
              <a:rPr lang="ru-RU" sz="1700" dirty="0">
                <a:latin typeface="Times New Roman" panose="02020603050405020304" pitchFamily="18" charset="0"/>
                <a:cs typeface="Times New Roman" panose="02020603050405020304" pitchFamily="18" charset="0"/>
              </a:rPr>
              <a:t>закон от 29 декабря 2004 года №188-ФЗ «Жилищный кодекс </a:t>
            </a:r>
            <a:r>
              <a:rPr lang="ru-RU" sz="1700" dirty="0" smtClean="0">
                <a:latin typeface="Times New Roman" panose="02020603050405020304" pitchFamily="18" charset="0"/>
                <a:cs typeface="Times New Roman" panose="02020603050405020304" pitchFamily="18" charset="0"/>
              </a:rPr>
              <a:t>Российской Федерации»</a:t>
            </a:r>
          </a:p>
          <a:p>
            <a:r>
              <a:rPr lang="ru-RU" sz="1700" dirty="0" smtClean="0">
                <a:latin typeface="Times New Roman" panose="02020603050405020304" pitchFamily="18" charset="0"/>
                <a:cs typeface="Times New Roman" panose="02020603050405020304" pitchFamily="18" charset="0"/>
              </a:rPr>
              <a:t>Постановление </a:t>
            </a:r>
            <a:r>
              <a:rPr lang="ru-RU" sz="1700" dirty="0">
                <a:latin typeface="Times New Roman" panose="02020603050405020304" pitchFamily="18" charset="0"/>
                <a:cs typeface="Times New Roman" panose="02020603050405020304" pitchFamily="18" charset="0"/>
              </a:rPr>
              <a:t>Правительства Российской Федерации от 24 июня 2017 г. № 743 «Об организации безопасного использования и содержания лифтов, подъемных платформ для инвалидов, пассажирских конвейеров (движущихся пешеходных дорожек), </a:t>
            </a:r>
            <a:r>
              <a:rPr lang="ru-RU" sz="1700" dirty="0" smtClean="0">
                <a:latin typeface="Times New Roman" panose="02020603050405020304" pitchFamily="18" charset="0"/>
                <a:cs typeface="Times New Roman" panose="02020603050405020304" pitchFamily="18" charset="0"/>
              </a:rPr>
              <a:t>эскалаторов</a:t>
            </a:r>
            <a:r>
              <a:rPr lang="ru-RU" sz="1700" dirty="0">
                <a:latin typeface="Times New Roman" panose="02020603050405020304" pitchFamily="18" charset="0"/>
                <a:cs typeface="Times New Roman" panose="02020603050405020304" pitchFamily="18" charset="0"/>
              </a:rPr>
              <a:t>, за исключением эскалаторов в </a:t>
            </a:r>
            <a:r>
              <a:rPr lang="ru-RU" sz="1700" dirty="0" smtClean="0">
                <a:latin typeface="Times New Roman" panose="02020603050405020304" pitchFamily="18" charset="0"/>
                <a:cs typeface="Times New Roman" panose="02020603050405020304" pitchFamily="18" charset="0"/>
              </a:rPr>
              <a:t>метрополитенах»</a:t>
            </a:r>
          </a:p>
          <a:p>
            <a:r>
              <a:rPr lang="ru-RU" sz="1700" dirty="0" smtClean="0">
                <a:latin typeface="Times New Roman" panose="02020603050405020304" pitchFamily="18" charset="0"/>
                <a:cs typeface="Times New Roman" panose="02020603050405020304" pitchFamily="18" charset="0"/>
              </a:rPr>
              <a:t>Постановление </a:t>
            </a:r>
            <a:r>
              <a:rPr lang="ru-RU" sz="1700" dirty="0">
                <a:latin typeface="Times New Roman" panose="02020603050405020304" pitchFamily="18" charset="0"/>
                <a:cs typeface="Times New Roman" panose="02020603050405020304" pitchFamily="18" charset="0"/>
              </a:rPr>
              <a:t>Правительства РФ от 09.07.2016 №649 «О мерах по </a:t>
            </a:r>
            <a:r>
              <a:rPr lang="ru-RU" sz="1700" dirty="0" smtClean="0">
                <a:latin typeface="Times New Roman" panose="02020603050405020304" pitchFamily="18" charset="0"/>
                <a:cs typeface="Times New Roman" panose="02020603050405020304" pitchFamily="18" charset="0"/>
              </a:rPr>
              <a:t>приспособлению </a:t>
            </a:r>
            <a:r>
              <a:rPr lang="ru-RU" sz="1700" dirty="0">
                <a:latin typeface="Times New Roman" panose="02020603050405020304" pitchFamily="18" charset="0"/>
                <a:cs typeface="Times New Roman" panose="02020603050405020304" pitchFamily="18" charset="0"/>
              </a:rPr>
              <a:t>жилых помещений и общего имущества в многоквартирном доме с учетом </a:t>
            </a:r>
            <a:r>
              <a:rPr lang="ru-RU" sz="1700" dirty="0" smtClean="0">
                <a:latin typeface="Times New Roman" panose="02020603050405020304" pitchFamily="18" charset="0"/>
                <a:cs typeface="Times New Roman" panose="02020603050405020304" pitchFamily="18" charset="0"/>
              </a:rPr>
              <a:t>потребностей </a:t>
            </a:r>
            <a:r>
              <a:rPr lang="ru-RU" sz="1700" dirty="0">
                <a:latin typeface="Times New Roman" panose="02020603050405020304" pitchFamily="18" charset="0"/>
                <a:cs typeface="Times New Roman" panose="02020603050405020304" pitchFamily="18" charset="0"/>
              </a:rPr>
              <a:t>инвалидов» (вместе с «Правилами обеспечения условий доступности для </a:t>
            </a:r>
            <a:r>
              <a:rPr lang="ru-RU" sz="1700" dirty="0" smtClean="0">
                <a:latin typeface="Times New Roman" panose="02020603050405020304" pitchFamily="18" charset="0"/>
                <a:cs typeface="Times New Roman" panose="02020603050405020304" pitchFamily="18" charset="0"/>
              </a:rPr>
              <a:t>инвалидов </a:t>
            </a:r>
            <a:r>
              <a:rPr lang="ru-RU" sz="1700" dirty="0">
                <a:latin typeface="Times New Roman" panose="02020603050405020304" pitchFamily="18" charset="0"/>
                <a:cs typeface="Times New Roman" panose="02020603050405020304" pitchFamily="18" charset="0"/>
              </a:rPr>
              <a:t>жилых помещений и общего имущества в многоквартирном доме</a:t>
            </a:r>
            <a:r>
              <a:rPr lang="ru-RU" sz="1700" dirty="0" smtClean="0">
                <a:latin typeface="Times New Roman" panose="02020603050405020304" pitchFamily="18" charset="0"/>
                <a:cs typeface="Times New Roman" panose="02020603050405020304" pitchFamily="18" charset="0"/>
              </a:rPr>
              <a:t>»)</a:t>
            </a:r>
          </a:p>
          <a:p>
            <a:r>
              <a:rPr lang="ru-RU" sz="1700" dirty="0" smtClean="0">
                <a:latin typeface="Times New Roman" panose="02020603050405020304" pitchFamily="18" charset="0"/>
                <a:cs typeface="Times New Roman" panose="02020603050405020304" pitchFamily="18" charset="0"/>
              </a:rPr>
              <a:t>Приказ </a:t>
            </a:r>
            <a:r>
              <a:rPr lang="ru-RU" sz="1700" dirty="0">
                <a:latin typeface="Times New Roman" panose="02020603050405020304" pitchFamily="18" charset="0"/>
                <a:cs typeface="Times New Roman" panose="02020603050405020304" pitchFamily="18" charset="0"/>
              </a:rPr>
              <a:t>Министерства строительства и жилищно-коммунального хозяйства </a:t>
            </a:r>
            <a:r>
              <a:rPr lang="ru-RU" sz="1700" dirty="0" smtClean="0">
                <a:latin typeface="Times New Roman" panose="02020603050405020304" pitchFamily="18" charset="0"/>
                <a:cs typeface="Times New Roman" panose="02020603050405020304" pitchFamily="18" charset="0"/>
              </a:rPr>
              <a:t>Российской </a:t>
            </a:r>
            <a:r>
              <a:rPr lang="ru-RU" sz="1700" dirty="0">
                <a:latin typeface="Times New Roman" panose="02020603050405020304" pitchFamily="18" charset="0"/>
                <a:cs typeface="Times New Roman" panose="02020603050405020304" pitchFamily="18" charset="0"/>
              </a:rPr>
              <a:t>Федерации от 23 ноября 2016 г</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836/</a:t>
            </a:r>
            <a:r>
              <a:rPr lang="ru-RU" sz="1700" dirty="0" err="1">
                <a:latin typeface="Times New Roman" panose="02020603050405020304" pitchFamily="18" charset="0"/>
                <a:cs typeface="Times New Roman" panose="02020603050405020304" pitchFamily="18" charset="0"/>
              </a:rPr>
              <a:t>пр</a:t>
            </a:r>
            <a:r>
              <a:rPr lang="ru-RU" sz="1700" dirty="0">
                <a:latin typeface="Times New Roman" panose="02020603050405020304" pitchFamily="18" charset="0"/>
                <a:cs typeface="Times New Roman" panose="02020603050405020304" pitchFamily="18" charset="0"/>
              </a:rPr>
              <a:t> «Об утверждении формы акта </a:t>
            </a:r>
            <a:r>
              <a:rPr lang="ru-RU" sz="1700" dirty="0" smtClean="0">
                <a:latin typeface="Times New Roman" panose="02020603050405020304" pitchFamily="18" charset="0"/>
                <a:cs typeface="Times New Roman" panose="02020603050405020304" pitchFamily="18" charset="0"/>
              </a:rPr>
              <a:t>обследования </a:t>
            </a:r>
            <a:r>
              <a:rPr lang="ru-RU" sz="1700" dirty="0">
                <a:latin typeface="Times New Roman" panose="02020603050405020304" pitchFamily="18" charset="0"/>
                <a:cs typeface="Times New Roman" panose="02020603050405020304" pitchFamily="18" charset="0"/>
              </a:rPr>
              <a:t>жилого помещения инвалида и общего имущества </a:t>
            </a:r>
            <a:r>
              <a:rPr lang="ru-RU" sz="1700" dirty="0" smtClean="0">
                <a:latin typeface="Times New Roman" panose="02020603050405020304" pitchFamily="18" charset="0"/>
                <a:cs typeface="Times New Roman" panose="02020603050405020304" pitchFamily="18" charset="0"/>
              </a:rPr>
              <a:t>в многоквартирном </a:t>
            </a:r>
            <a:r>
              <a:rPr lang="ru-RU" sz="1700" dirty="0">
                <a:latin typeface="Times New Roman" panose="02020603050405020304" pitchFamily="18" charset="0"/>
                <a:cs typeface="Times New Roman" panose="02020603050405020304" pitchFamily="18" charset="0"/>
              </a:rPr>
              <a:t>доме, в </a:t>
            </a:r>
            <a:r>
              <a:rPr lang="ru-RU" sz="1700" dirty="0" smtClean="0">
                <a:latin typeface="Times New Roman" panose="02020603050405020304" pitchFamily="18" charset="0"/>
                <a:cs typeface="Times New Roman" panose="02020603050405020304" pitchFamily="18" charset="0"/>
              </a:rPr>
              <a:t>котором </a:t>
            </a:r>
            <a:r>
              <a:rPr lang="ru-RU" sz="1700" dirty="0">
                <a:latin typeface="Times New Roman" panose="02020603050405020304" pitchFamily="18" charset="0"/>
                <a:cs typeface="Times New Roman" panose="02020603050405020304" pitchFamily="18" charset="0"/>
              </a:rPr>
              <a:t>проживает инвалид, в целях их приспособления с учетом потребностей инвалида и обеспечения условий их доступности для инвалида</a:t>
            </a:r>
            <a:r>
              <a:rPr lang="ru-RU" sz="1700" dirty="0" smtClean="0">
                <a:latin typeface="Times New Roman" panose="02020603050405020304" pitchFamily="18" charset="0"/>
                <a:cs typeface="Times New Roman" panose="02020603050405020304" pitchFamily="18" charset="0"/>
              </a:rPr>
              <a:t>»</a:t>
            </a:r>
          </a:p>
          <a:p>
            <a:r>
              <a:rPr lang="ru-RU" altLang="ru-RU" sz="1700" dirty="0" smtClean="0">
                <a:latin typeface="Times New Roman" panose="02020603050405020304" pitchFamily="18" charset="0"/>
                <a:cs typeface="Times New Roman" panose="02020603050405020304" pitchFamily="18" charset="0"/>
              </a:rPr>
              <a:t>СП </a:t>
            </a:r>
            <a:r>
              <a:rPr lang="ru-RU" altLang="ru-RU" sz="1700" dirty="0">
                <a:latin typeface="Times New Roman" panose="02020603050405020304" pitchFamily="18" charset="0"/>
                <a:cs typeface="Times New Roman" panose="02020603050405020304" pitchFamily="18" charset="0"/>
              </a:rPr>
              <a:t>59.13330.2016. Свод правил. Доступность зданий и сооружений для маломобильных групп населения. Актуализированная редакция СНиП </a:t>
            </a:r>
            <a:r>
              <a:rPr lang="ru-RU" altLang="ru-RU" sz="1700" dirty="0" smtClean="0">
                <a:latin typeface="Times New Roman" panose="02020603050405020304" pitchFamily="18" charset="0"/>
                <a:cs typeface="Times New Roman" panose="02020603050405020304" pitchFamily="18" charset="0"/>
              </a:rPr>
              <a:t>35-01-2001</a:t>
            </a:r>
          </a:p>
          <a:p>
            <a:r>
              <a:rPr lang="ru-RU" sz="1700" dirty="0" smtClean="0">
                <a:latin typeface="Times New Roman" panose="02020603050405020304" pitchFamily="18" charset="0"/>
                <a:cs typeface="Times New Roman" panose="02020603050405020304" pitchFamily="18" charset="0"/>
              </a:rPr>
              <a:t>МДС </a:t>
            </a:r>
            <a:r>
              <a:rPr lang="ru-RU" sz="1700" dirty="0">
                <a:latin typeface="Times New Roman" panose="02020603050405020304" pitchFamily="18" charset="0"/>
                <a:cs typeface="Times New Roman" panose="02020603050405020304" pitchFamily="18" charset="0"/>
              </a:rPr>
              <a:t>35-3.2000 Рекомендации по проектированию окружающей среды, зданий и сооружений с учетом потребностей инвалидов и других маломобильных групп </a:t>
            </a:r>
            <a:r>
              <a:rPr lang="ru-RU" sz="1700" dirty="0" smtClean="0">
                <a:latin typeface="Times New Roman" panose="02020603050405020304" pitchFamily="18" charset="0"/>
                <a:cs typeface="Times New Roman" panose="02020603050405020304" pitchFamily="18" charset="0"/>
              </a:rPr>
              <a:t>населения</a:t>
            </a:r>
          </a:p>
          <a:p>
            <a:r>
              <a:rPr lang="ru-RU" sz="1700" dirty="0" smtClean="0">
                <a:latin typeface="Times New Roman" panose="02020603050405020304" pitchFamily="18" charset="0"/>
                <a:cs typeface="Times New Roman" panose="02020603050405020304" pitchFamily="18" charset="0"/>
              </a:rPr>
              <a:t>Правила </a:t>
            </a:r>
            <a:r>
              <a:rPr lang="ru-RU" sz="1700" dirty="0">
                <a:latin typeface="Times New Roman" panose="02020603050405020304" pitchFamily="18" charset="0"/>
                <a:cs typeface="Times New Roman" panose="02020603050405020304" pitchFamily="18" charset="0"/>
              </a:rPr>
              <a:t>безопасной эксплуатации платформ подъемных для инвалидов </a:t>
            </a:r>
            <a:r>
              <a:rPr lang="ru-RU" sz="1700" dirty="0" smtClean="0">
                <a:latin typeface="Times New Roman" panose="02020603050405020304" pitchFamily="18" charset="0"/>
                <a:cs typeface="Times New Roman" panose="02020603050405020304" pitchFamily="18" charset="0"/>
              </a:rPr>
              <a:t>ПБ-10-403</a:t>
            </a:r>
          </a:p>
          <a:p>
            <a:r>
              <a:rPr lang="ru-RU" sz="1700" dirty="0" smtClean="0">
                <a:latin typeface="Times New Roman" panose="02020603050405020304" pitchFamily="18" charset="0"/>
                <a:cs typeface="Times New Roman" panose="02020603050405020304" pitchFamily="18" charset="0"/>
              </a:rPr>
              <a:t>Правила </a:t>
            </a:r>
            <a:r>
              <a:rPr lang="ru-RU" sz="1700" dirty="0">
                <a:latin typeface="Times New Roman" panose="02020603050405020304" pitchFamily="18" charset="0"/>
                <a:cs typeface="Times New Roman" panose="02020603050405020304" pitchFamily="18" charset="0"/>
              </a:rPr>
              <a:t>дорожного движения, </a:t>
            </a:r>
            <a:r>
              <a:rPr lang="ru-RU" sz="1700" dirty="0" smtClean="0">
                <a:latin typeface="Times New Roman" panose="02020603050405020304" pitchFamily="18" charset="0"/>
                <a:cs typeface="Times New Roman" panose="02020603050405020304" pitchFamily="18" charset="0"/>
              </a:rPr>
              <a:t>2018 РФ</a:t>
            </a:r>
            <a:endParaRPr lang="ru-RU" sz="1700" dirty="0">
              <a:latin typeface="Times New Roman" panose="02020603050405020304" pitchFamily="18" charset="0"/>
              <a:cs typeface="Times New Roman" panose="02020603050405020304" pitchFamily="18" charset="0"/>
            </a:endParaRPr>
          </a:p>
        </p:txBody>
      </p:sp>
      <p:pic>
        <p:nvPicPr>
          <p:cNvPr id="1024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8202" y="232324"/>
            <a:ext cx="26289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10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defRPr/>
            </a:pPr>
            <a:r>
              <a:rPr lang="ru-RU" sz="3200" b="1" dirty="0">
                <a:latin typeface="Times New Roman" panose="02020603050405020304" pitchFamily="18" charset="0"/>
                <a:cs typeface="Times New Roman" panose="02020603050405020304" pitchFamily="18" charset="0"/>
              </a:rPr>
              <a:t>Минимальная ширина пешеходного пути </a:t>
            </a:r>
            <a:endParaRPr lang="ru-RU" sz="3200" b="1" dirty="0">
              <a:latin typeface="Times New Roman" panose="02020603050405020304" pitchFamily="18" charset="0"/>
              <a:ea typeface="+mj-ea"/>
              <a:cs typeface="Times New Roman" panose="02020603050405020304" pitchFamily="18" charset="0"/>
            </a:endParaRPr>
          </a:p>
        </p:txBody>
      </p:sp>
      <p:sp>
        <p:nvSpPr>
          <p:cNvPr id="10243" name="TextBox 4"/>
          <p:cNvSpPr txBox="1">
            <a:spLocks noChangeArrowheads="1"/>
          </p:cNvSpPr>
          <p:nvPr/>
        </p:nvSpPr>
        <p:spPr bwMode="auto">
          <a:xfrm>
            <a:off x="4151784" y="5477333"/>
            <a:ext cx="25562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Ширина полосы движения человека в кресле-коляске</a:t>
            </a:r>
            <a:endParaRPr lang="ru-RU" dirty="0"/>
          </a:p>
        </p:txBody>
      </p:sp>
      <p:pic>
        <p:nvPicPr>
          <p:cNvPr id="2" name="Рисунок 1"/>
          <p:cNvPicPr>
            <a:picLocks noChangeAspect="1"/>
          </p:cNvPicPr>
          <p:nvPr/>
        </p:nvPicPr>
        <p:blipFill>
          <a:blip r:embed="rId3"/>
          <a:stretch>
            <a:fillRect/>
          </a:stretch>
        </p:blipFill>
        <p:spPr>
          <a:xfrm>
            <a:off x="405370" y="829707"/>
            <a:ext cx="2401820" cy="4396825"/>
          </a:xfrm>
          <a:prstGeom prst="rect">
            <a:avLst/>
          </a:prstGeom>
        </p:spPr>
      </p:pic>
      <p:pic>
        <p:nvPicPr>
          <p:cNvPr id="4" name="Рисунок 3"/>
          <p:cNvPicPr>
            <a:picLocks noChangeAspect="1"/>
          </p:cNvPicPr>
          <p:nvPr/>
        </p:nvPicPr>
        <p:blipFill>
          <a:blip r:embed="rId4"/>
          <a:stretch>
            <a:fillRect/>
          </a:stretch>
        </p:blipFill>
        <p:spPr>
          <a:xfrm>
            <a:off x="4151784" y="833852"/>
            <a:ext cx="2556284" cy="4392680"/>
          </a:xfrm>
          <a:prstGeom prst="rect">
            <a:avLst/>
          </a:prstGeom>
        </p:spPr>
      </p:pic>
      <p:pic>
        <p:nvPicPr>
          <p:cNvPr id="5" name="Рисунок 4"/>
          <p:cNvPicPr>
            <a:picLocks noChangeAspect="1"/>
          </p:cNvPicPr>
          <p:nvPr/>
        </p:nvPicPr>
        <p:blipFill>
          <a:blip r:embed="rId5"/>
          <a:stretch>
            <a:fillRect/>
          </a:stretch>
        </p:blipFill>
        <p:spPr>
          <a:xfrm>
            <a:off x="7752184" y="865552"/>
            <a:ext cx="4320480" cy="4360980"/>
          </a:xfrm>
          <a:prstGeom prst="rect">
            <a:avLst/>
          </a:prstGeom>
        </p:spPr>
      </p:pic>
      <p:sp>
        <p:nvSpPr>
          <p:cNvPr id="8" name="TextBox 4"/>
          <p:cNvSpPr txBox="1">
            <a:spLocks noChangeArrowheads="1"/>
          </p:cNvSpPr>
          <p:nvPr/>
        </p:nvSpPr>
        <p:spPr bwMode="auto">
          <a:xfrm>
            <a:off x="407368" y="5471464"/>
            <a:ext cx="24018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Ширина полосы движения пешехода </a:t>
            </a:r>
            <a:r>
              <a:rPr lang="ru-RU" dirty="0" smtClean="0"/>
              <a:t>	</a:t>
            </a:r>
            <a:endParaRPr lang="ru-RU" dirty="0"/>
          </a:p>
        </p:txBody>
      </p:sp>
      <p:sp>
        <p:nvSpPr>
          <p:cNvPr id="9" name="TextBox 4"/>
          <p:cNvSpPr txBox="1">
            <a:spLocks noChangeArrowheads="1"/>
          </p:cNvSpPr>
          <p:nvPr/>
        </p:nvSpPr>
        <p:spPr bwMode="auto">
          <a:xfrm>
            <a:off x="7752184" y="5471464"/>
            <a:ext cx="4320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a:latin typeface="Times New Roman" panose="02020603050405020304" pitchFamily="18" charset="0"/>
                <a:cs typeface="Times New Roman" panose="02020603050405020304" pitchFamily="18" charset="0"/>
              </a:rPr>
              <a:t>Ширина полосы движения для встречного движения двух </a:t>
            </a:r>
            <a:r>
              <a:rPr lang="ru-RU" dirty="0" smtClean="0">
                <a:latin typeface="Times New Roman" panose="02020603050405020304" pitchFamily="18" charset="0"/>
                <a:cs typeface="Times New Roman" panose="02020603050405020304" pitchFamily="18" charset="0"/>
              </a:rPr>
              <a:t>человек </a:t>
            </a:r>
            <a:r>
              <a:rPr lang="ru-RU" dirty="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кресле-коляске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76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Примеры обустройства узких тротуаров 	</a:t>
            </a:r>
          </a:p>
        </p:txBody>
      </p:sp>
      <p:sp>
        <p:nvSpPr>
          <p:cNvPr id="8" name="TextBox 4"/>
          <p:cNvSpPr txBox="1">
            <a:spLocks noChangeArrowheads="1"/>
          </p:cNvSpPr>
          <p:nvPr/>
        </p:nvSpPr>
        <p:spPr bwMode="auto">
          <a:xfrm>
            <a:off x="315796" y="4716617"/>
            <a:ext cx="117387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2400" dirty="0">
                <a:latin typeface="Times New Roman" panose="02020603050405020304" pitchFamily="18" charset="0"/>
                <a:cs typeface="Times New Roman" panose="02020603050405020304" pitchFamily="18" charset="0"/>
              </a:rPr>
              <a:t>Как правило, обеспечить указанную ширину </a:t>
            </a:r>
            <a:r>
              <a:rPr lang="ru-RU" sz="2400" dirty="0" smtClean="0">
                <a:latin typeface="Times New Roman" panose="02020603050405020304" pitchFamily="18" charset="0"/>
                <a:cs typeface="Times New Roman" panose="02020603050405020304" pitchFamily="18" charset="0"/>
              </a:rPr>
              <a:t>тротуаров в </a:t>
            </a:r>
            <a:r>
              <a:rPr lang="ru-RU" sz="2400" dirty="0">
                <a:latin typeface="Times New Roman" panose="02020603050405020304" pitchFamily="18" charset="0"/>
                <a:cs typeface="Times New Roman" panose="02020603050405020304" pitchFamily="18" charset="0"/>
              </a:rPr>
              <a:t>существующей застройке затруднительно. В таких </a:t>
            </a:r>
            <a:r>
              <a:rPr lang="ru-RU" sz="2400" dirty="0" smtClean="0">
                <a:latin typeface="Times New Roman" panose="02020603050405020304" pitchFamily="18" charset="0"/>
                <a:cs typeface="Times New Roman" panose="02020603050405020304" pitchFamily="18" charset="0"/>
              </a:rPr>
              <a:t>ситуациях </a:t>
            </a:r>
            <a:r>
              <a:rPr lang="ru-RU" sz="2400" dirty="0">
                <a:latin typeface="Times New Roman" panose="02020603050405020304" pitchFamily="18" charset="0"/>
                <a:cs typeface="Times New Roman" panose="02020603050405020304" pitchFamily="18" charset="0"/>
              </a:rPr>
              <a:t>встречное движение </a:t>
            </a:r>
            <a:r>
              <a:rPr lang="ru-RU" sz="2400" dirty="0" smtClean="0">
                <a:latin typeface="Times New Roman" panose="02020603050405020304" pitchFamily="18" charset="0"/>
                <a:cs typeface="Times New Roman" panose="02020603050405020304" pitchFamily="18" charset="0"/>
              </a:rPr>
              <a:t>МГН </a:t>
            </a:r>
            <a:r>
              <a:rPr lang="ru-RU" sz="2400" dirty="0">
                <a:latin typeface="Times New Roman" panose="02020603050405020304" pitchFamily="18" charset="0"/>
                <a:cs typeface="Times New Roman" panose="02020603050405020304" pitchFamily="18" charset="0"/>
              </a:rPr>
              <a:t>можно </a:t>
            </a:r>
            <a:r>
              <a:rPr lang="ru-RU" sz="2400" dirty="0" smtClean="0">
                <a:latin typeface="Times New Roman" panose="02020603050405020304" pitchFamily="18" charset="0"/>
                <a:cs typeface="Times New Roman" panose="02020603050405020304" pitchFamily="18" charset="0"/>
              </a:rPr>
              <a:t>обеспечить </a:t>
            </a:r>
            <a:r>
              <a:rPr lang="ru-RU" sz="2400" dirty="0">
                <a:latin typeface="Times New Roman" panose="02020603050405020304" pitchFamily="18" charset="0"/>
                <a:cs typeface="Times New Roman" panose="02020603050405020304" pitchFamily="18" charset="0"/>
              </a:rPr>
              <a:t>при ширине тротуара 1,5–1,2 м, если на расстоянии прямой видимости можно устроить площадки (карманы) для расхождения (разъезда) </a:t>
            </a:r>
            <a:r>
              <a:rPr lang="ru-RU" dirty="0" smtClean="0"/>
              <a:t>	</a:t>
            </a:r>
            <a:endParaRPr lang="ru-RU" dirty="0"/>
          </a:p>
        </p:txBody>
      </p:sp>
      <p:pic>
        <p:nvPicPr>
          <p:cNvPr id="6" name="Рисунок 5"/>
          <p:cNvPicPr>
            <a:picLocks noChangeAspect="1"/>
          </p:cNvPicPr>
          <p:nvPr/>
        </p:nvPicPr>
        <p:blipFill>
          <a:blip r:embed="rId3"/>
          <a:stretch>
            <a:fillRect/>
          </a:stretch>
        </p:blipFill>
        <p:spPr>
          <a:xfrm>
            <a:off x="305348" y="565024"/>
            <a:ext cx="4824536" cy="4048234"/>
          </a:xfrm>
          <a:prstGeom prst="rect">
            <a:avLst/>
          </a:prstGeom>
        </p:spPr>
      </p:pic>
      <p:pic>
        <p:nvPicPr>
          <p:cNvPr id="10" name="Рисунок 9"/>
          <p:cNvPicPr>
            <a:picLocks noChangeAspect="1"/>
          </p:cNvPicPr>
          <p:nvPr/>
        </p:nvPicPr>
        <p:blipFill>
          <a:blip r:embed="rId4"/>
          <a:stretch>
            <a:fillRect/>
          </a:stretch>
        </p:blipFill>
        <p:spPr>
          <a:xfrm>
            <a:off x="5435232" y="584775"/>
            <a:ext cx="6619282" cy="4048234"/>
          </a:xfrm>
          <a:prstGeom prst="rect">
            <a:avLst/>
          </a:prstGeom>
        </p:spPr>
      </p:pic>
    </p:spTree>
    <p:extLst>
      <p:ext uri="{BB962C8B-B14F-4D97-AF65-F5344CB8AC3E}">
        <p14:creationId xmlns:p14="http://schemas.microsoft.com/office/powerpoint/2010/main" val="291196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Примеры допустимых </a:t>
            </a:r>
            <a:r>
              <a:rPr lang="ru-RU" sz="3200" b="1" dirty="0" smtClean="0">
                <a:latin typeface="Times New Roman" panose="02020603050405020304" pitchFamily="18" charset="0"/>
                <a:cs typeface="Times New Roman" panose="02020603050405020304" pitchFamily="18" charset="0"/>
              </a:rPr>
              <a:t>уклонов</a:t>
            </a:r>
            <a:r>
              <a:rPr lang="ru-RU" sz="3200" b="1" dirty="0">
                <a:latin typeface="Times New Roman" panose="02020603050405020304" pitchFamily="18" charset="0"/>
                <a:cs typeface="Times New Roman" panose="02020603050405020304" pitchFamily="18" charset="0"/>
              </a:rPr>
              <a:t>	</a:t>
            </a:r>
          </a:p>
        </p:txBody>
      </p:sp>
      <p:pic>
        <p:nvPicPr>
          <p:cNvPr id="7" name="Рисунок 6"/>
          <p:cNvPicPr>
            <a:picLocks noChangeAspect="1"/>
          </p:cNvPicPr>
          <p:nvPr/>
        </p:nvPicPr>
        <p:blipFill>
          <a:blip r:embed="rId3"/>
          <a:stretch>
            <a:fillRect/>
          </a:stretch>
        </p:blipFill>
        <p:spPr>
          <a:xfrm>
            <a:off x="2495600" y="584775"/>
            <a:ext cx="6480720" cy="5983230"/>
          </a:xfrm>
          <a:prstGeom prst="rect">
            <a:avLst/>
          </a:prstGeom>
        </p:spPr>
      </p:pic>
    </p:spTree>
    <p:extLst>
      <p:ext uri="{BB962C8B-B14F-4D97-AF65-F5344CB8AC3E}">
        <p14:creationId xmlns:p14="http://schemas.microsoft.com/office/powerpoint/2010/main" val="461373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Примеры допустимых </a:t>
            </a:r>
            <a:r>
              <a:rPr lang="ru-RU" sz="3200" b="1" dirty="0" smtClean="0">
                <a:latin typeface="Times New Roman" panose="02020603050405020304" pitchFamily="18" charset="0"/>
                <a:cs typeface="Times New Roman" panose="02020603050405020304" pitchFamily="18" charset="0"/>
              </a:rPr>
              <a:t>уклонов</a:t>
            </a:r>
            <a:r>
              <a:rPr lang="ru-RU" sz="3200" b="1" dirty="0">
                <a:latin typeface="Times New Roman" panose="02020603050405020304" pitchFamily="18" charset="0"/>
                <a:cs typeface="Times New Roman" panose="02020603050405020304" pitchFamily="18" charset="0"/>
              </a:rPr>
              <a:t>	</a:t>
            </a:r>
          </a:p>
        </p:txBody>
      </p:sp>
      <p:sp>
        <p:nvSpPr>
          <p:cNvPr id="8" name="TextBox 4"/>
          <p:cNvSpPr txBox="1">
            <a:spLocks noChangeArrowheads="1"/>
          </p:cNvSpPr>
          <p:nvPr/>
        </p:nvSpPr>
        <p:spPr bwMode="auto">
          <a:xfrm>
            <a:off x="479376" y="3146494"/>
            <a:ext cx="2813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Уклон не более 5%</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допустим на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пешеходном пути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или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 пандусе</a:t>
            </a: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79376" y="584775"/>
            <a:ext cx="2813850" cy="2543906"/>
          </a:xfrm>
          <a:prstGeom prst="rect">
            <a:avLst/>
          </a:prstGeom>
        </p:spPr>
      </p:pic>
      <p:pic>
        <p:nvPicPr>
          <p:cNvPr id="4" name="Рисунок 3"/>
          <p:cNvPicPr>
            <a:picLocks noChangeAspect="1"/>
          </p:cNvPicPr>
          <p:nvPr/>
        </p:nvPicPr>
        <p:blipFill>
          <a:blip r:embed="rId4"/>
          <a:stretch>
            <a:fillRect/>
          </a:stretch>
        </p:blipFill>
        <p:spPr>
          <a:xfrm>
            <a:off x="4223792" y="584775"/>
            <a:ext cx="3228941" cy="2551079"/>
          </a:xfrm>
          <a:prstGeom prst="rect">
            <a:avLst/>
          </a:prstGeom>
        </p:spPr>
      </p:pic>
      <p:pic>
        <p:nvPicPr>
          <p:cNvPr id="5" name="Рисунок 4"/>
          <p:cNvPicPr>
            <a:picLocks noChangeAspect="1"/>
          </p:cNvPicPr>
          <p:nvPr/>
        </p:nvPicPr>
        <p:blipFill>
          <a:blip r:embed="rId5"/>
          <a:stretch>
            <a:fillRect/>
          </a:stretch>
        </p:blipFill>
        <p:spPr>
          <a:xfrm>
            <a:off x="7702462" y="584775"/>
            <a:ext cx="4234126" cy="2772217"/>
          </a:xfrm>
          <a:prstGeom prst="rect">
            <a:avLst/>
          </a:prstGeom>
        </p:spPr>
      </p:pic>
      <p:sp>
        <p:nvSpPr>
          <p:cNvPr id="9" name="TextBox 4"/>
          <p:cNvSpPr txBox="1">
            <a:spLocks noChangeArrowheads="1"/>
          </p:cNvSpPr>
          <p:nvPr/>
        </p:nvSpPr>
        <p:spPr bwMode="auto">
          <a:xfrm>
            <a:off x="4223792" y="3163840"/>
            <a:ext cx="32289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a:latin typeface="Times New Roman" panose="02020603050405020304" pitchFamily="18" charset="0"/>
                <a:cs typeface="Times New Roman" panose="02020603050405020304" pitchFamily="18" charset="0"/>
              </a:rPr>
              <a:t>Уклоны более 8% доступны инвалидам при помощи </a:t>
            </a:r>
            <a:r>
              <a:rPr lang="ru-RU" dirty="0" smtClean="0">
                <a:latin typeface="Times New Roman" panose="02020603050405020304" pitchFamily="18" charset="0"/>
                <a:cs typeface="Times New Roman" panose="02020603050405020304" pitchFamily="18" charset="0"/>
              </a:rPr>
              <a:t>сопровождающих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36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b="1" dirty="0" smtClean="0">
                <a:latin typeface="Times New Roman" panose="02020603050405020304" pitchFamily="18" charset="0"/>
                <a:cs typeface="Times New Roman" panose="02020603050405020304" pitchFamily="18" charset="0"/>
              </a:rPr>
              <a:t>Размеры </a:t>
            </a:r>
            <a:r>
              <a:rPr lang="ru-RU" sz="3200" b="1" dirty="0">
                <a:latin typeface="Times New Roman" panose="02020603050405020304" pitchFamily="18" charset="0"/>
                <a:cs typeface="Times New Roman" panose="02020603050405020304" pitchFamily="18" charset="0"/>
              </a:rPr>
              <a:t>мест стоянки </a:t>
            </a:r>
            <a:r>
              <a:rPr lang="ru-RU" sz="3200" b="1" dirty="0" smtClean="0">
                <a:latin typeface="Times New Roman" panose="02020603050405020304" pitchFamily="18" charset="0"/>
                <a:cs typeface="Times New Roman" panose="02020603050405020304" pitchFamily="18" charset="0"/>
              </a:rPr>
              <a:t>автомашин для МГН</a:t>
            </a:r>
            <a:r>
              <a:rPr lang="ru-RU" sz="3200" b="1" dirty="0">
                <a:latin typeface="Times New Roman" panose="02020603050405020304" pitchFamily="18" charset="0"/>
                <a:cs typeface="Times New Roman" panose="02020603050405020304" pitchFamily="18" charset="0"/>
              </a:rPr>
              <a:t>	</a:t>
            </a:r>
          </a:p>
        </p:txBody>
      </p:sp>
      <p:pic>
        <p:nvPicPr>
          <p:cNvPr id="6" name="Рисунок 5"/>
          <p:cNvPicPr>
            <a:picLocks noChangeAspect="1"/>
          </p:cNvPicPr>
          <p:nvPr/>
        </p:nvPicPr>
        <p:blipFill>
          <a:blip r:embed="rId3"/>
          <a:stretch>
            <a:fillRect/>
          </a:stretch>
        </p:blipFill>
        <p:spPr>
          <a:xfrm>
            <a:off x="335359" y="584775"/>
            <a:ext cx="5472609" cy="3950388"/>
          </a:xfrm>
          <a:prstGeom prst="rect">
            <a:avLst/>
          </a:prstGeom>
        </p:spPr>
      </p:pic>
      <p:pic>
        <p:nvPicPr>
          <p:cNvPr id="7" name="Рисунок 6"/>
          <p:cNvPicPr>
            <a:picLocks noChangeAspect="1"/>
          </p:cNvPicPr>
          <p:nvPr/>
        </p:nvPicPr>
        <p:blipFill>
          <a:blip r:embed="rId4"/>
          <a:stretch>
            <a:fillRect/>
          </a:stretch>
        </p:blipFill>
        <p:spPr>
          <a:xfrm>
            <a:off x="5951984" y="584775"/>
            <a:ext cx="4144725" cy="2676797"/>
          </a:xfrm>
          <a:prstGeom prst="rect">
            <a:avLst/>
          </a:prstGeom>
        </p:spPr>
      </p:pic>
      <p:pic>
        <p:nvPicPr>
          <p:cNvPr id="10" name="Рисунок 9"/>
          <p:cNvPicPr>
            <a:picLocks noChangeAspect="1"/>
          </p:cNvPicPr>
          <p:nvPr/>
        </p:nvPicPr>
        <p:blipFill>
          <a:blip r:embed="rId5"/>
          <a:stretch>
            <a:fillRect/>
          </a:stretch>
        </p:blipFill>
        <p:spPr>
          <a:xfrm>
            <a:off x="7548208" y="3429000"/>
            <a:ext cx="4465842" cy="3233638"/>
          </a:xfrm>
          <a:prstGeom prst="rect">
            <a:avLst/>
          </a:prstGeom>
        </p:spPr>
      </p:pic>
    </p:spTree>
    <p:extLst>
      <p:ext uri="{BB962C8B-B14F-4D97-AF65-F5344CB8AC3E}">
        <p14:creationId xmlns:p14="http://schemas.microsoft.com/office/powerpoint/2010/main" val="318724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84775"/>
          </a:xfrm>
          <a:prstGeom prst="rect">
            <a:avLst/>
          </a:prstGeom>
        </p:spPr>
        <p:txBody>
          <a:bodyPr wrap="square">
            <a:spAutoFit/>
          </a:bodyPr>
          <a:lstStyle/>
          <a:p>
            <a:pPr algn="ctr"/>
            <a:r>
              <a:rPr lang="ru-RU" sz="3200" dirty="0">
                <a:latin typeface="Times New Roman" panose="02020603050405020304" pitchFamily="18" charset="0"/>
                <a:cs typeface="Times New Roman" panose="02020603050405020304" pitchFamily="18" charset="0"/>
              </a:rPr>
              <a:t>Типы доступных </a:t>
            </a:r>
            <a:r>
              <a:rPr lang="ru-RU" sz="3200" dirty="0" smtClean="0">
                <a:latin typeface="Times New Roman" panose="02020603050405020304" pitchFamily="18" charset="0"/>
                <a:cs typeface="Times New Roman" panose="02020603050405020304" pitchFamily="18" charset="0"/>
              </a:rPr>
              <a:t>входов</a:t>
            </a:r>
            <a:r>
              <a:rPr lang="ru-RU" sz="3200" b="1" dirty="0">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3"/>
          <a:stretch>
            <a:fillRect/>
          </a:stretch>
        </p:blipFill>
        <p:spPr>
          <a:xfrm>
            <a:off x="233647" y="764704"/>
            <a:ext cx="11724705" cy="2988241"/>
          </a:xfrm>
          <a:prstGeom prst="rect">
            <a:avLst/>
          </a:prstGeom>
        </p:spPr>
      </p:pic>
      <p:sp>
        <p:nvSpPr>
          <p:cNvPr id="8" name="TextBox 4"/>
          <p:cNvSpPr txBox="1">
            <a:spLocks noChangeArrowheads="1"/>
          </p:cNvSpPr>
          <p:nvPr/>
        </p:nvSpPr>
        <p:spPr bwMode="auto">
          <a:xfrm>
            <a:off x="216970" y="3752945"/>
            <a:ext cx="2926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Вход </a:t>
            </a:r>
            <a:r>
              <a:rPr lang="ru-RU" dirty="0">
                <a:latin typeface="Times New Roman" panose="02020603050405020304" pitchFamily="18" charset="0"/>
                <a:cs typeface="Times New Roman" panose="02020603050405020304" pitchFamily="18" charset="0"/>
              </a:rPr>
              <a:t>с уровня земли (высота площадки не более 1,5 см</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9" name="TextBox 4"/>
          <p:cNvSpPr txBox="1">
            <a:spLocks noChangeArrowheads="1"/>
          </p:cNvSpPr>
          <p:nvPr/>
        </p:nvSpPr>
        <p:spPr bwMode="auto">
          <a:xfrm>
            <a:off x="3431704" y="3752945"/>
            <a:ext cx="396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Вход с лестницей и пандусом к входной площадке</a:t>
            </a:r>
            <a:endParaRPr lang="ru-RU" dirty="0">
              <a:latin typeface="Times New Roman" panose="02020603050405020304" pitchFamily="18" charset="0"/>
              <a:cs typeface="Times New Roman" panose="02020603050405020304" pitchFamily="18" charset="0"/>
            </a:endParaRPr>
          </a:p>
        </p:txBody>
      </p:sp>
      <p:sp>
        <p:nvSpPr>
          <p:cNvPr id="11" name="TextBox 4"/>
          <p:cNvSpPr txBox="1">
            <a:spLocks noChangeArrowheads="1"/>
          </p:cNvSpPr>
          <p:nvPr/>
        </p:nvSpPr>
        <p:spPr bwMode="auto">
          <a:xfrm>
            <a:off x="7680176" y="3780531"/>
            <a:ext cx="4278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dirty="0" smtClean="0">
                <a:latin typeface="Times New Roman" panose="02020603050405020304" pitchFamily="18" charset="0"/>
                <a:cs typeface="Times New Roman" panose="02020603050405020304" pitchFamily="18" charset="0"/>
              </a:rPr>
              <a:t>Отдельный </a:t>
            </a:r>
            <a:r>
              <a:rPr lang="ru-RU" dirty="0">
                <a:latin typeface="Times New Roman" panose="02020603050405020304" pitchFamily="18" charset="0"/>
                <a:cs typeface="Times New Roman" panose="02020603050405020304" pitchFamily="18" charset="0"/>
              </a:rPr>
              <a:t>вход, предусмотренный для инвалида на кресле-коляске, например, непосредственно в квартиру на первом </a:t>
            </a:r>
            <a:r>
              <a:rPr lang="ru-RU" dirty="0" smtClean="0">
                <a:latin typeface="Times New Roman" panose="02020603050405020304" pitchFamily="18" charset="0"/>
                <a:cs typeface="Times New Roman" panose="02020603050405020304" pitchFamily="18" charset="0"/>
              </a:rPr>
              <a:t>этаже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343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1711</Words>
  <Application>Microsoft Office PowerPoint</Application>
  <PresentationFormat>Широкоэкранный</PresentationFormat>
  <Paragraphs>80</Paragraphs>
  <Slides>14</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Franklin Gothic Book</vt:lpstr>
      <vt:lpstr>Times New Roman</vt:lpstr>
      <vt:lpstr>Wingdings 2</vt:lpstr>
      <vt:lpstr>Техническая</vt:lpstr>
      <vt:lpstr>Градостроительные нормы обеспечения беспрепятственного доступа инвалидов к объектам социальной инфраструктуры </vt:lpstr>
      <vt:lpstr>Внесение изменений в Градостроительный кодекс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Алена Леонцева</cp:lastModifiedBy>
  <cp:revision>39</cp:revision>
  <cp:lastPrinted>2017-09-27T06:56:55Z</cp:lastPrinted>
  <dcterms:created xsi:type="dcterms:W3CDTF">2017-09-27T04:38:37Z</dcterms:created>
  <dcterms:modified xsi:type="dcterms:W3CDTF">2022-11-24T04:56:17Z</dcterms:modified>
</cp:coreProperties>
</file>